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71" r:id="rId2"/>
    <p:sldId id="260" r:id="rId3"/>
    <p:sldId id="257" r:id="rId4"/>
    <p:sldId id="265" r:id="rId5"/>
    <p:sldId id="263" r:id="rId6"/>
    <p:sldId id="267" r:id="rId7"/>
    <p:sldId id="268" r:id="rId8"/>
    <p:sldId id="269" r:id="rId9"/>
    <p:sldId id="277" r:id="rId10"/>
    <p:sldId id="275" r:id="rId11"/>
    <p:sldId id="272" r:id="rId12"/>
    <p:sldId id="273" r:id="rId13"/>
    <p:sldId id="259" r:id="rId14"/>
    <p:sldId id="274" r:id="rId15"/>
    <p:sldId id="264" r:id="rId16"/>
    <p:sldId id="276" r:id="rId17"/>
    <p:sldId id="258" r:id="rId18"/>
    <p:sldId id="270" r:id="rId19"/>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开头页" id="{36DF86E1-B846-4133-8864-55CE2CCACD66}">
          <p14:sldIdLst>
            <p14:sldId id="271"/>
          </p14:sldIdLst>
        </p14:section>
        <p14:section name="目录页" id="{61EADC9D-494A-4114-A43F-CF9824E89DFD}">
          <p14:sldIdLst>
            <p14:sldId id="260"/>
          </p14:sldIdLst>
        </p14:section>
        <p14:section name="过渡页" id="{E01C30B3-77C9-4C28-A57B-4BB7C5007FEB}">
          <p14:sldIdLst>
            <p14:sldId id="257"/>
            <p14:sldId id="265"/>
            <p14:sldId id="263"/>
            <p14:sldId id="267"/>
            <p14:sldId id="268"/>
            <p14:sldId id="269"/>
            <p14:sldId id="277"/>
            <p14:sldId id="275"/>
            <p14:sldId id="272"/>
            <p14:sldId id="273"/>
            <p14:sldId id="259"/>
            <p14:sldId id="274"/>
            <p14:sldId id="264"/>
            <p14:sldId id="276"/>
            <p14:sldId id="258"/>
          </p14:sldIdLst>
        </p14:section>
        <p14:section name="内容页" id="{A951ABFA-1B58-4065-B13A-D63FE7BB2D61}">
          <p14:sldIdLst/>
        </p14:section>
        <p14:section name="感谢页" id="{E299E3BE-AB2A-4B84-A067-C9656291AF51}">
          <p14:sldIdLst>
            <p14:sldId id="270"/>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ang han" initials="zh"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5B2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46" autoAdjust="0"/>
  </p:normalViewPr>
  <p:slideViewPr>
    <p:cSldViewPr snapToGrid="0">
      <p:cViewPr varScale="1">
        <p:scale>
          <a:sx n="81" d="100"/>
          <a:sy n="81" d="100"/>
        </p:scale>
        <p:origin x="40"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_rels/data1.xml.rels><?xml version="1.0" encoding="UTF-8" standalone="yes"?>
<Relationships xmlns="http://schemas.openxmlformats.org/package/2006/relationships"><Relationship Id="rId1" Type="http://schemas.openxmlformats.org/officeDocument/2006/relationships/image" Target="../media/image17.png"/></Relationships>
</file>

<file path=ppt/diagrams/_rels/drawing1.xml.rels><?xml version="1.0" encoding="UTF-8" standalone="yes"?>
<Relationships xmlns="http://schemas.openxmlformats.org/package/2006/relationships"><Relationship Id="rId1" Type="http://schemas.openxmlformats.org/officeDocument/2006/relationships/image" Target="../media/image17.png"/></Relationships>
</file>

<file path=ppt/diagrams/colors1.xml><?xml version="1.0" encoding="utf-8"?>
<dgm:colorsDef xmlns:dgm="http://schemas.openxmlformats.org/drawingml/2006/diagram" xmlns:a="http://schemas.openxmlformats.org/drawingml/2006/main" uniqueId="urn:microsoft.com/office/officeart/2005/8/colors/accent1_2#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D3B101BD-46DB-4B9B-AA7A-CD1268DE64B6}" type="doc">
      <dgm:prSet loTypeId="urn:microsoft.com/office/officeart/2005/8/layout/radial2#1" loCatId="relationship" qsTypeId="urn:microsoft.com/office/officeart/2005/8/quickstyle/simple1#1" qsCatId="simple" csTypeId="urn:microsoft.com/office/officeart/2005/8/colors/accent1_2#2" csCatId="accent1" phldr="1"/>
      <dgm:spPr/>
      <dgm:t>
        <a:bodyPr/>
        <a:lstStyle/>
        <a:p>
          <a:endParaRPr lang="zh-CN" altLang="en-US"/>
        </a:p>
      </dgm:t>
    </dgm:pt>
    <dgm:pt modelId="{212EBB6E-3C49-4831-A839-E37D097AB04A}">
      <dgm:prSet phldrT="[文本]"/>
      <dgm:spPr/>
      <dgm:t>
        <a:bodyPr/>
        <a:lstStyle/>
        <a:p>
          <a:r>
            <a:rPr lang="zh-CN" altLang="en-US" dirty="0"/>
            <a:t>使用</a:t>
          </a:r>
          <a:r>
            <a:rPr lang="en-US" altLang="zh-CN" dirty="0"/>
            <a:t>SPI</a:t>
          </a:r>
          <a:r>
            <a:rPr lang="zh-CN" altLang="en-US" dirty="0"/>
            <a:t>协议驱动屏幕</a:t>
          </a:r>
        </a:p>
      </dgm:t>
    </dgm:pt>
    <dgm:pt modelId="{310F8448-4D2D-47E7-9FEA-196943BD89FD}" type="parTrans" cxnId="{70973D98-AE48-4568-94A7-4A5F21D42489}">
      <dgm:prSet/>
      <dgm:spPr/>
      <dgm:t>
        <a:bodyPr/>
        <a:lstStyle/>
        <a:p>
          <a:endParaRPr lang="zh-CN" altLang="en-US"/>
        </a:p>
      </dgm:t>
    </dgm:pt>
    <dgm:pt modelId="{61AD9314-74A7-4D40-9906-6DAC08A9222E}" type="sibTrans" cxnId="{70973D98-AE48-4568-94A7-4A5F21D42489}">
      <dgm:prSet/>
      <dgm:spPr/>
      <dgm:t>
        <a:bodyPr/>
        <a:lstStyle/>
        <a:p>
          <a:endParaRPr lang="zh-CN" altLang="en-US"/>
        </a:p>
      </dgm:t>
    </dgm:pt>
    <dgm:pt modelId="{BE789056-C042-4460-9CC6-12D7955D1659}">
      <dgm:prSet phldrT="[文本]"/>
      <dgm:spPr/>
      <dgm:t>
        <a:bodyPr/>
        <a:lstStyle/>
        <a:p>
          <a:r>
            <a:rPr lang="zh-CN" altLang="en-US" dirty="0"/>
            <a:t>屏幕汉字显示</a:t>
          </a:r>
        </a:p>
      </dgm:t>
    </dgm:pt>
    <dgm:pt modelId="{06BDA767-9A4C-4FB4-9ECF-C06D497D9CFB}" type="parTrans" cxnId="{02C7F764-3A5D-40AE-BB7D-CFCA590AF1E7}">
      <dgm:prSet/>
      <dgm:spPr/>
      <dgm:t>
        <a:bodyPr/>
        <a:lstStyle/>
        <a:p>
          <a:endParaRPr lang="zh-CN" altLang="en-US"/>
        </a:p>
      </dgm:t>
    </dgm:pt>
    <dgm:pt modelId="{211044A3-9D5D-43DE-BAAF-5BF0B4F6ED97}" type="sibTrans" cxnId="{02C7F764-3A5D-40AE-BB7D-CFCA590AF1E7}">
      <dgm:prSet/>
      <dgm:spPr/>
      <dgm:t>
        <a:bodyPr/>
        <a:lstStyle/>
        <a:p>
          <a:endParaRPr lang="zh-CN" altLang="en-US"/>
        </a:p>
      </dgm:t>
    </dgm:pt>
    <dgm:pt modelId="{7A9261A5-F8D7-4A2E-942A-5CCE85C5CDC2}">
      <dgm:prSet phldrT="[文本]"/>
      <dgm:spPr/>
      <dgm:t>
        <a:bodyPr/>
        <a:lstStyle/>
        <a:p>
          <a:r>
            <a:rPr lang="en-US" altLang="zh-CN" dirty="0"/>
            <a:t>LCD</a:t>
          </a:r>
          <a:r>
            <a:rPr lang="zh-CN" altLang="en-US" dirty="0"/>
            <a:t>屏幕界面</a:t>
          </a:r>
        </a:p>
      </dgm:t>
    </dgm:pt>
    <dgm:pt modelId="{6B8155EC-6626-485C-BE67-8B02C870672D}" type="parTrans" cxnId="{D75C3D35-0BF9-406F-8E24-5104DD8433B6}">
      <dgm:prSet/>
      <dgm:spPr/>
      <dgm:t>
        <a:bodyPr/>
        <a:lstStyle/>
        <a:p>
          <a:endParaRPr lang="zh-CN" altLang="en-US"/>
        </a:p>
      </dgm:t>
    </dgm:pt>
    <dgm:pt modelId="{16C080FC-105E-4E4E-BE57-0DDCF1464B7B}" type="sibTrans" cxnId="{D75C3D35-0BF9-406F-8E24-5104DD8433B6}">
      <dgm:prSet/>
      <dgm:spPr/>
      <dgm:t>
        <a:bodyPr/>
        <a:lstStyle/>
        <a:p>
          <a:endParaRPr lang="zh-CN" altLang="en-US"/>
        </a:p>
      </dgm:t>
    </dgm:pt>
    <dgm:pt modelId="{B557E1F0-CD07-43A4-A0AE-5204259ED4D8}" type="pres">
      <dgm:prSet presAssocID="{D3B101BD-46DB-4B9B-AA7A-CD1268DE64B6}" presName="composite" presStyleCnt="0">
        <dgm:presLayoutVars>
          <dgm:chMax val="5"/>
          <dgm:dir/>
          <dgm:animLvl val="ctr"/>
          <dgm:resizeHandles val="exact"/>
        </dgm:presLayoutVars>
      </dgm:prSet>
      <dgm:spPr/>
    </dgm:pt>
    <dgm:pt modelId="{CD2A7FD5-16B9-4201-87A5-1F15B101BEAC}" type="pres">
      <dgm:prSet presAssocID="{D3B101BD-46DB-4B9B-AA7A-CD1268DE64B6}" presName="cycle" presStyleCnt="0"/>
      <dgm:spPr/>
    </dgm:pt>
    <dgm:pt modelId="{238B990A-2648-421B-8814-5CDC4B55D1FC}" type="pres">
      <dgm:prSet presAssocID="{D3B101BD-46DB-4B9B-AA7A-CD1268DE64B6}" presName="centerShape" presStyleCnt="0"/>
      <dgm:spPr/>
    </dgm:pt>
    <dgm:pt modelId="{ADDD1DD0-E72D-40AF-A41D-84782D05DB89}" type="pres">
      <dgm:prSet presAssocID="{D3B101BD-46DB-4B9B-AA7A-CD1268DE64B6}" presName="connSite" presStyleLbl="node1" presStyleIdx="0" presStyleCnt="4"/>
      <dgm:spPr/>
    </dgm:pt>
    <dgm:pt modelId="{FF2B1539-4633-4587-8AE8-B5701F21FF7F}" type="pres">
      <dgm:prSet presAssocID="{D3B101BD-46DB-4B9B-AA7A-CD1268DE64B6}" presName="visible" presStyleLbl="node1" presStyleIdx="0" presStyleCnt="4" custScaleY="97235" custLinFactNeighborX="-5545" custLinFactNeighborY="5724"/>
      <dgm:spPr>
        <a:blipFill rotWithShape="1">
          <a:blip xmlns:r="http://schemas.openxmlformats.org/officeDocument/2006/relationships" r:embed="rId1"/>
          <a:srcRect/>
          <a:stretch>
            <a:fillRect t="-16000" b="-16000"/>
          </a:stretch>
        </a:blipFill>
      </dgm:spPr>
    </dgm:pt>
    <dgm:pt modelId="{3449471E-30C8-445E-AE65-9D450FA13799}" type="pres">
      <dgm:prSet presAssocID="{310F8448-4D2D-47E7-9FEA-196943BD89FD}" presName="Name25" presStyleLbl="parChTrans1D1" presStyleIdx="0" presStyleCnt="3"/>
      <dgm:spPr/>
    </dgm:pt>
    <dgm:pt modelId="{0A0FC1D7-BC8B-4419-8A5E-ED9155D78BC4}" type="pres">
      <dgm:prSet presAssocID="{212EBB6E-3C49-4831-A839-E37D097AB04A}" presName="node" presStyleCnt="0"/>
      <dgm:spPr/>
    </dgm:pt>
    <dgm:pt modelId="{62546342-8D06-48AD-B306-1751C954A5FE}" type="pres">
      <dgm:prSet presAssocID="{212EBB6E-3C49-4831-A839-E37D097AB04A}" presName="parentNode" presStyleLbl="node1" presStyleIdx="1" presStyleCnt="4" custScaleX="201912" custScaleY="101038">
        <dgm:presLayoutVars>
          <dgm:chMax val="1"/>
          <dgm:bulletEnabled val="1"/>
        </dgm:presLayoutVars>
      </dgm:prSet>
      <dgm:spPr/>
    </dgm:pt>
    <dgm:pt modelId="{2C6D5988-126F-485A-B451-0E3E52AD4ACD}" type="pres">
      <dgm:prSet presAssocID="{212EBB6E-3C49-4831-A839-E37D097AB04A}" presName="childNode" presStyleLbl="revTx" presStyleIdx="0" presStyleCnt="0">
        <dgm:presLayoutVars>
          <dgm:bulletEnabled val="1"/>
        </dgm:presLayoutVars>
      </dgm:prSet>
      <dgm:spPr/>
    </dgm:pt>
    <dgm:pt modelId="{BF8959CA-DD43-4076-9D05-0FD129F7C8C6}" type="pres">
      <dgm:prSet presAssocID="{06BDA767-9A4C-4FB4-9ECF-C06D497D9CFB}" presName="Name25" presStyleLbl="parChTrans1D1" presStyleIdx="1" presStyleCnt="3"/>
      <dgm:spPr/>
    </dgm:pt>
    <dgm:pt modelId="{E4129016-0105-40C7-A3AB-CDB4361C0B86}" type="pres">
      <dgm:prSet presAssocID="{BE789056-C042-4460-9CC6-12D7955D1659}" presName="node" presStyleCnt="0"/>
      <dgm:spPr/>
    </dgm:pt>
    <dgm:pt modelId="{2C6B886A-3709-479C-BC02-B38FF99DA9CF}" type="pres">
      <dgm:prSet presAssocID="{BE789056-C042-4460-9CC6-12D7955D1659}" presName="parentNode" presStyleLbl="node1" presStyleIdx="2" presStyleCnt="4" custScaleX="187083" custScaleY="81310" custLinFactNeighborX="38410" custLinFactNeighborY="-259">
        <dgm:presLayoutVars>
          <dgm:chMax val="1"/>
          <dgm:bulletEnabled val="1"/>
        </dgm:presLayoutVars>
      </dgm:prSet>
      <dgm:spPr/>
    </dgm:pt>
    <dgm:pt modelId="{7ED91EB0-7AA3-49F2-8A3D-8CD60596C897}" type="pres">
      <dgm:prSet presAssocID="{BE789056-C042-4460-9CC6-12D7955D1659}" presName="childNode" presStyleLbl="revTx" presStyleIdx="0" presStyleCnt="0">
        <dgm:presLayoutVars>
          <dgm:bulletEnabled val="1"/>
        </dgm:presLayoutVars>
      </dgm:prSet>
      <dgm:spPr/>
    </dgm:pt>
    <dgm:pt modelId="{137C2056-7638-406A-A320-87EF2C78667A}" type="pres">
      <dgm:prSet presAssocID="{6B8155EC-6626-485C-BE67-8B02C870672D}" presName="Name25" presStyleLbl="parChTrans1D1" presStyleIdx="2" presStyleCnt="3"/>
      <dgm:spPr/>
    </dgm:pt>
    <dgm:pt modelId="{68099FE1-3901-4BA0-8A93-285566128BC0}" type="pres">
      <dgm:prSet presAssocID="{7A9261A5-F8D7-4A2E-942A-5CCE85C5CDC2}" presName="node" presStyleCnt="0"/>
      <dgm:spPr/>
    </dgm:pt>
    <dgm:pt modelId="{DDABBF92-57DC-4F29-91B8-ED24FBF8AF83}" type="pres">
      <dgm:prSet presAssocID="{7A9261A5-F8D7-4A2E-942A-5CCE85C5CDC2}" presName="parentNode" presStyleLbl="node1" presStyleIdx="3" presStyleCnt="4" custScaleX="167348">
        <dgm:presLayoutVars>
          <dgm:chMax val="1"/>
          <dgm:bulletEnabled val="1"/>
        </dgm:presLayoutVars>
      </dgm:prSet>
      <dgm:spPr/>
    </dgm:pt>
    <dgm:pt modelId="{5E6EF331-452C-4B9A-9C69-0CBC5BEA9E4B}" type="pres">
      <dgm:prSet presAssocID="{7A9261A5-F8D7-4A2E-942A-5CCE85C5CDC2}" presName="childNode" presStyleLbl="revTx" presStyleIdx="0" presStyleCnt="0">
        <dgm:presLayoutVars>
          <dgm:bulletEnabled val="1"/>
        </dgm:presLayoutVars>
      </dgm:prSet>
      <dgm:spPr/>
    </dgm:pt>
  </dgm:ptLst>
  <dgm:cxnLst>
    <dgm:cxn modelId="{EFF6A60B-231C-4EDE-BFA6-F58319ECCB4F}" type="presOf" srcId="{BE789056-C042-4460-9CC6-12D7955D1659}" destId="{2C6B886A-3709-479C-BC02-B38FF99DA9CF}" srcOrd="0" destOrd="0" presId="urn:microsoft.com/office/officeart/2005/8/layout/radial2#1"/>
    <dgm:cxn modelId="{D75C3D35-0BF9-406F-8E24-5104DD8433B6}" srcId="{D3B101BD-46DB-4B9B-AA7A-CD1268DE64B6}" destId="{7A9261A5-F8D7-4A2E-942A-5CCE85C5CDC2}" srcOrd="2" destOrd="0" parTransId="{6B8155EC-6626-485C-BE67-8B02C870672D}" sibTransId="{16C080FC-105E-4E4E-BE57-0DDCF1464B7B}"/>
    <dgm:cxn modelId="{4FD8C95B-A707-4157-91C0-F92E59A92F94}" type="presOf" srcId="{212EBB6E-3C49-4831-A839-E37D097AB04A}" destId="{62546342-8D06-48AD-B306-1751C954A5FE}" srcOrd="0" destOrd="0" presId="urn:microsoft.com/office/officeart/2005/8/layout/radial2#1"/>
    <dgm:cxn modelId="{02C7F764-3A5D-40AE-BB7D-CFCA590AF1E7}" srcId="{D3B101BD-46DB-4B9B-AA7A-CD1268DE64B6}" destId="{BE789056-C042-4460-9CC6-12D7955D1659}" srcOrd="1" destOrd="0" parTransId="{06BDA767-9A4C-4FB4-9ECF-C06D497D9CFB}" sibTransId="{211044A3-9D5D-43DE-BAAF-5BF0B4F6ED97}"/>
    <dgm:cxn modelId="{5C05B04F-7A16-48DD-8830-5F0706024B23}" type="presOf" srcId="{6B8155EC-6626-485C-BE67-8B02C870672D}" destId="{137C2056-7638-406A-A320-87EF2C78667A}" srcOrd="0" destOrd="0" presId="urn:microsoft.com/office/officeart/2005/8/layout/radial2#1"/>
    <dgm:cxn modelId="{B2E81788-9E31-458E-980A-380510398493}" type="presOf" srcId="{310F8448-4D2D-47E7-9FEA-196943BD89FD}" destId="{3449471E-30C8-445E-AE65-9D450FA13799}" srcOrd="0" destOrd="0" presId="urn:microsoft.com/office/officeart/2005/8/layout/radial2#1"/>
    <dgm:cxn modelId="{70973D98-AE48-4568-94A7-4A5F21D42489}" srcId="{D3B101BD-46DB-4B9B-AA7A-CD1268DE64B6}" destId="{212EBB6E-3C49-4831-A839-E37D097AB04A}" srcOrd="0" destOrd="0" parTransId="{310F8448-4D2D-47E7-9FEA-196943BD89FD}" sibTransId="{61AD9314-74A7-4D40-9906-6DAC08A9222E}"/>
    <dgm:cxn modelId="{39471ED3-745C-46B1-BE4C-B289FAA6B004}" type="presOf" srcId="{D3B101BD-46DB-4B9B-AA7A-CD1268DE64B6}" destId="{B557E1F0-CD07-43A4-A0AE-5204259ED4D8}" srcOrd="0" destOrd="0" presId="urn:microsoft.com/office/officeart/2005/8/layout/radial2#1"/>
    <dgm:cxn modelId="{E10986EA-7420-4E86-8C66-8AA55EFB9D15}" type="presOf" srcId="{06BDA767-9A4C-4FB4-9ECF-C06D497D9CFB}" destId="{BF8959CA-DD43-4076-9D05-0FD129F7C8C6}" srcOrd="0" destOrd="0" presId="urn:microsoft.com/office/officeart/2005/8/layout/radial2#1"/>
    <dgm:cxn modelId="{DE5A69EF-5EB5-47AC-861E-D0832FBE1356}" type="presOf" srcId="{7A9261A5-F8D7-4A2E-942A-5CCE85C5CDC2}" destId="{DDABBF92-57DC-4F29-91B8-ED24FBF8AF83}" srcOrd="0" destOrd="0" presId="urn:microsoft.com/office/officeart/2005/8/layout/radial2#1"/>
    <dgm:cxn modelId="{14D933E8-27C5-45C4-98D4-EA34877E631D}" type="presParOf" srcId="{B557E1F0-CD07-43A4-A0AE-5204259ED4D8}" destId="{CD2A7FD5-16B9-4201-87A5-1F15B101BEAC}" srcOrd="0" destOrd="0" presId="urn:microsoft.com/office/officeart/2005/8/layout/radial2#1"/>
    <dgm:cxn modelId="{31E89C0F-C142-4FF1-8BF3-DC569D1F0642}" type="presParOf" srcId="{CD2A7FD5-16B9-4201-87A5-1F15B101BEAC}" destId="{238B990A-2648-421B-8814-5CDC4B55D1FC}" srcOrd="0" destOrd="0" presId="urn:microsoft.com/office/officeart/2005/8/layout/radial2#1"/>
    <dgm:cxn modelId="{5ADC96E5-424E-4395-B90C-7A70BFDA54CF}" type="presParOf" srcId="{238B990A-2648-421B-8814-5CDC4B55D1FC}" destId="{ADDD1DD0-E72D-40AF-A41D-84782D05DB89}" srcOrd="0" destOrd="0" presId="urn:microsoft.com/office/officeart/2005/8/layout/radial2#1"/>
    <dgm:cxn modelId="{E88A3FF3-6785-45B8-A9E4-C3CC39831829}" type="presParOf" srcId="{238B990A-2648-421B-8814-5CDC4B55D1FC}" destId="{FF2B1539-4633-4587-8AE8-B5701F21FF7F}" srcOrd="1" destOrd="0" presId="urn:microsoft.com/office/officeart/2005/8/layout/radial2#1"/>
    <dgm:cxn modelId="{0E86CF2F-D6FA-428D-88F8-060E73C2CBC0}" type="presParOf" srcId="{CD2A7FD5-16B9-4201-87A5-1F15B101BEAC}" destId="{3449471E-30C8-445E-AE65-9D450FA13799}" srcOrd="1" destOrd="0" presId="urn:microsoft.com/office/officeart/2005/8/layout/radial2#1"/>
    <dgm:cxn modelId="{1CB5384E-D499-4E10-BB9E-4AA91CC5D2C1}" type="presParOf" srcId="{CD2A7FD5-16B9-4201-87A5-1F15B101BEAC}" destId="{0A0FC1D7-BC8B-4419-8A5E-ED9155D78BC4}" srcOrd="2" destOrd="0" presId="urn:microsoft.com/office/officeart/2005/8/layout/radial2#1"/>
    <dgm:cxn modelId="{9AFD09F0-EAEA-4AAA-BA4F-5324B332534F}" type="presParOf" srcId="{0A0FC1D7-BC8B-4419-8A5E-ED9155D78BC4}" destId="{62546342-8D06-48AD-B306-1751C954A5FE}" srcOrd="0" destOrd="0" presId="urn:microsoft.com/office/officeart/2005/8/layout/radial2#1"/>
    <dgm:cxn modelId="{FFAB1197-8BEC-4C1B-A8ED-9DE3EDAA4A44}" type="presParOf" srcId="{0A0FC1D7-BC8B-4419-8A5E-ED9155D78BC4}" destId="{2C6D5988-126F-485A-B451-0E3E52AD4ACD}" srcOrd="1" destOrd="0" presId="urn:microsoft.com/office/officeart/2005/8/layout/radial2#1"/>
    <dgm:cxn modelId="{DE140FDC-7CC7-4878-B5A2-DC88B27D1BC9}" type="presParOf" srcId="{CD2A7FD5-16B9-4201-87A5-1F15B101BEAC}" destId="{BF8959CA-DD43-4076-9D05-0FD129F7C8C6}" srcOrd="3" destOrd="0" presId="urn:microsoft.com/office/officeart/2005/8/layout/radial2#1"/>
    <dgm:cxn modelId="{27EA265E-4120-4C10-95F2-6C7BA9AA7179}" type="presParOf" srcId="{CD2A7FD5-16B9-4201-87A5-1F15B101BEAC}" destId="{E4129016-0105-40C7-A3AB-CDB4361C0B86}" srcOrd="4" destOrd="0" presId="urn:microsoft.com/office/officeart/2005/8/layout/radial2#1"/>
    <dgm:cxn modelId="{A66FAEC8-F6B4-4A5D-9D1E-2C571B89D94D}" type="presParOf" srcId="{E4129016-0105-40C7-A3AB-CDB4361C0B86}" destId="{2C6B886A-3709-479C-BC02-B38FF99DA9CF}" srcOrd="0" destOrd="0" presId="urn:microsoft.com/office/officeart/2005/8/layout/radial2#1"/>
    <dgm:cxn modelId="{08FA055A-55A1-4338-9CDF-270DCE8690F8}" type="presParOf" srcId="{E4129016-0105-40C7-A3AB-CDB4361C0B86}" destId="{7ED91EB0-7AA3-49F2-8A3D-8CD60596C897}" srcOrd="1" destOrd="0" presId="urn:microsoft.com/office/officeart/2005/8/layout/radial2#1"/>
    <dgm:cxn modelId="{09FCA310-921D-4F72-847C-2B7AF87E3C24}" type="presParOf" srcId="{CD2A7FD5-16B9-4201-87A5-1F15B101BEAC}" destId="{137C2056-7638-406A-A320-87EF2C78667A}" srcOrd="5" destOrd="0" presId="urn:microsoft.com/office/officeart/2005/8/layout/radial2#1"/>
    <dgm:cxn modelId="{93DD49A0-523A-4947-931C-5AF284B6B5DC}" type="presParOf" srcId="{CD2A7FD5-16B9-4201-87A5-1F15B101BEAC}" destId="{68099FE1-3901-4BA0-8A93-285566128BC0}" srcOrd="6" destOrd="0" presId="urn:microsoft.com/office/officeart/2005/8/layout/radial2#1"/>
    <dgm:cxn modelId="{4D33914A-0920-4EBB-A2A8-2AEEDEAAB656}" type="presParOf" srcId="{68099FE1-3901-4BA0-8A93-285566128BC0}" destId="{DDABBF92-57DC-4F29-91B8-ED24FBF8AF83}" srcOrd="0" destOrd="0" presId="urn:microsoft.com/office/officeart/2005/8/layout/radial2#1"/>
    <dgm:cxn modelId="{40E9EB91-EAF1-48F0-BFB5-24865A6E9E6B}" type="presParOf" srcId="{68099FE1-3901-4BA0-8A93-285566128BC0}" destId="{5E6EF331-452C-4B9A-9C69-0CBC5BEA9E4B}" srcOrd="1" destOrd="0" presId="urn:microsoft.com/office/officeart/2005/8/layout/radial2#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7C2056-7638-406A-A320-87EF2C78667A}">
      <dsp:nvSpPr>
        <dsp:cNvPr id="0" name=""/>
        <dsp:cNvSpPr/>
      </dsp:nvSpPr>
      <dsp:spPr>
        <a:xfrm rot="2674416">
          <a:off x="1998687" y="2737471"/>
          <a:ext cx="374538" cy="50712"/>
        </a:xfrm>
        <a:custGeom>
          <a:avLst/>
          <a:gdLst/>
          <a:ahLst/>
          <a:cxnLst/>
          <a:rect l="0" t="0" r="0" b="0"/>
          <a:pathLst>
            <a:path>
              <a:moveTo>
                <a:pt x="0" y="25356"/>
              </a:moveTo>
              <a:lnTo>
                <a:pt x="374538" y="2535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F8959CA-DD43-4076-9D05-0FD129F7C8C6}">
      <dsp:nvSpPr>
        <dsp:cNvPr id="0" name=""/>
        <dsp:cNvSpPr/>
      </dsp:nvSpPr>
      <dsp:spPr>
        <a:xfrm rot="21595414">
          <a:off x="2052555" y="1950432"/>
          <a:ext cx="481264" cy="50712"/>
        </a:xfrm>
        <a:custGeom>
          <a:avLst/>
          <a:gdLst/>
          <a:ahLst/>
          <a:cxnLst/>
          <a:rect l="0" t="0" r="0" b="0"/>
          <a:pathLst>
            <a:path>
              <a:moveTo>
                <a:pt x="0" y="25356"/>
              </a:moveTo>
              <a:lnTo>
                <a:pt x="481264" y="2535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449471E-30C8-445E-AE65-9D450FA13799}">
      <dsp:nvSpPr>
        <dsp:cNvPr id="0" name=""/>
        <dsp:cNvSpPr/>
      </dsp:nvSpPr>
      <dsp:spPr>
        <a:xfrm rot="18865203">
          <a:off x="1992321" y="1175746"/>
          <a:ext cx="312723" cy="50712"/>
        </a:xfrm>
        <a:custGeom>
          <a:avLst/>
          <a:gdLst/>
          <a:ahLst/>
          <a:cxnLst/>
          <a:rect l="0" t="0" r="0" b="0"/>
          <a:pathLst>
            <a:path>
              <a:moveTo>
                <a:pt x="0" y="25356"/>
              </a:moveTo>
              <a:lnTo>
                <a:pt x="312723" y="2535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F2B1539-4633-4587-8AE8-B5701F21FF7F}">
      <dsp:nvSpPr>
        <dsp:cNvPr id="0" name=""/>
        <dsp:cNvSpPr/>
      </dsp:nvSpPr>
      <dsp:spPr>
        <a:xfrm>
          <a:off x="334230" y="1162980"/>
          <a:ext cx="1897758" cy="1845285"/>
        </a:xfrm>
        <a:prstGeom prst="ellipse">
          <a:avLst/>
        </a:prstGeom>
        <a:blipFill rotWithShape="1">
          <a:blip xmlns:r="http://schemas.openxmlformats.org/officeDocument/2006/relationships" r:embed="rId1"/>
          <a:srcRect/>
          <a:stretch>
            <a:fillRect t="-16000" b="-1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546342-8D06-48AD-B306-1751C954A5FE}">
      <dsp:nvSpPr>
        <dsp:cNvPr id="0" name=""/>
        <dsp:cNvSpPr/>
      </dsp:nvSpPr>
      <dsp:spPr>
        <a:xfrm>
          <a:off x="1614711" y="-2292"/>
          <a:ext cx="2299080" cy="115047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使用</a:t>
          </a:r>
          <a:r>
            <a:rPr lang="en-US" altLang="zh-CN" sz="2000" kern="1200" dirty="0"/>
            <a:t>SPI</a:t>
          </a:r>
          <a:r>
            <a:rPr lang="zh-CN" altLang="en-US" sz="2000" kern="1200" dirty="0"/>
            <a:t>协议驱动屏幕</a:t>
          </a:r>
        </a:p>
      </dsp:txBody>
      <dsp:txXfrm>
        <a:off x="1951403" y="166191"/>
        <a:ext cx="1625696" cy="813508"/>
      </dsp:txXfrm>
    </dsp:sp>
    <dsp:sp modelId="{2C6B886A-3709-479C-BC02-B38FF99DA9CF}">
      <dsp:nvSpPr>
        <dsp:cNvPr id="0" name=""/>
        <dsp:cNvSpPr/>
      </dsp:nvSpPr>
      <dsp:spPr>
        <a:xfrm>
          <a:off x="2533814" y="1511126"/>
          <a:ext cx="2130229" cy="92584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屏幕汉字显示</a:t>
          </a:r>
        </a:p>
      </dsp:txBody>
      <dsp:txXfrm>
        <a:off x="2845779" y="1646712"/>
        <a:ext cx="1506299" cy="654668"/>
      </dsp:txXfrm>
    </dsp:sp>
    <dsp:sp modelId="{DDABBF92-57DC-4F29-91B8-ED24FBF8AF83}">
      <dsp:nvSpPr>
        <dsp:cNvPr id="0" name=""/>
        <dsp:cNvSpPr/>
      </dsp:nvSpPr>
      <dsp:spPr>
        <a:xfrm>
          <a:off x="1860689" y="2811719"/>
          <a:ext cx="1905516" cy="113865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a:t>LCD</a:t>
          </a:r>
          <a:r>
            <a:rPr lang="zh-CN" altLang="en-US" sz="2000" kern="1200" dirty="0"/>
            <a:t>屏幕界面</a:t>
          </a:r>
        </a:p>
      </dsp:txBody>
      <dsp:txXfrm>
        <a:off x="2139745" y="2978471"/>
        <a:ext cx="1347404" cy="805150"/>
      </dsp:txXfrm>
    </dsp:sp>
  </dsp:spTree>
</dsp:drawing>
</file>

<file path=ppt/diagrams/layout1.xml><?xml version="1.0" encoding="utf-8"?>
<dgm:layoutDef xmlns:dgm="http://schemas.openxmlformats.org/drawingml/2006/diagram" xmlns:a="http://schemas.openxmlformats.org/drawingml/2006/main" uniqueId="urn:microsoft.com/office/officeart/2005/8/layout/radial2#1">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stBulletLvl" val="1"/>
                <dgm:param type="txAnchorVertCh" val="mid"/>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srcNode" val="connSite"/>
              <dgm:param type="dstNode" val="parentNode"/>
              <dgm:param type="dim" val="1D"/>
              <dgm:param type="endSty" val="noArr"/>
              <dgm:param type="begPts" val="auto"/>
              <dgm:param type="endPts" val="auto"/>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hdphoto1.wdp>
</file>

<file path=ppt/media/hdphoto2.wdp>
</file>

<file path=ppt/media/image1.png>
</file>

<file path=ppt/media/image10.jpeg>
</file>

<file path=ppt/media/image11.jpeg>
</file>

<file path=ppt/media/image12.jpeg>
</file>

<file path=ppt/media/image13.png>
</file>

<file path=ppt/media/image14.svg>
</file>

<file path=ppt/media/image15.png>
</file>

<file path=ppt/media/image16.png>
</file>

<file path=ppt/media/image17.png>
</file>

<file path=ppt/media/image18.png>
</file>

<file path=ppt/media/image19.svg>
</file>

<file path=ppt/media/image2.sv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svg>
</file>

<file path=ppt/media/image37.png>
</file>

<file path=ppt/media/image38.png>
</file>

<file path=ppt/media/image39.png>
</file>

<file path=ppt/media/image4.png>
</file>

<file path=ppt/media/image40.png>
</file>

<file path=ppt/media/image41.png>
</file>

<file path=ppt/media/image42.svg>
</file>

<file path=ppt/media/image43.png>
</file>

<file path=ppt/media/image44.png>
</file>

<file path=ppt/media/image45.png>
</file>

<file path=ppt/media/image46.svg>
</file>

<file path=ppt/media/image5.pn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E9F2A7FE-CA74-4177-A448-9AE64094AE9F}" type="datetimeFigureOut">
              <a:rPr lang="zh-CN" altLang="en-US" smtClean="0"/>
              <a:t>2024/12/23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09E7EE6-1015-4DCB-8066-BD877B4D670A}"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9F2A7FE-CA74-4177-A448-9AE64094AE9F}" type="datetimeFigureOut">
              <a:rPr lang="zh-CN" altLang="en-US" smtClean="0"/>
              <a:t>2024/12/23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09E7EE6-1015-4DCB-8066-BD877B4D670A}"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9F2A7FE-CA74-4177-A448-9AE64094AE9F}" type="datetimeFigureOut">
              <a:rPr lang="zh-CN" altLang="en-US" smtClean="0"/>
              <a:t>2024/12/23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09E7EE6-1015-4DCB-8066-BD877B4D670A}"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9F2A7FE-CA74-4177-A448-9AE64094AE9F}" type="datetimeFigureOut">
              <a:rPr lang="zh-CN" altLang="en-US" smtClean="0"/>
              <a:t>2024/12/23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09E7EE6-1015-4DCB-8066-BD877B4D670A}"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E9F2A7FE-CA74-4177-A448-9AE64094AE9F}" type="datetimeFigureOut">
              <a:rPr lang="zh-CN" altLang="en-US" smtClean="0"/>
              <a:t>2024/12/23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09E7EE6-1015-4DCB-8066-BD877B4D670A}"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E9F2A7FE-CA74-4177-A448-9AE64094AE9F}" type="datetimeFigureOut">
              <a:rPr lang="zh-CN" altLang="en-US" smtClean="0"/>
              <a:t>2024/12/23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09E7EE6-1015-4DCB-8066-BD877B4D670A}"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E9F2A7FE-CA74-4177-A448-9AE64094AE9F}" type="datetimeFigureOut">
              <a:rPr lang="zh-CN" altLang="en-US" smtClean="0"/>
              <a:t>2024/12/23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09E7EE6-1015-4DCB-8066-BD877B4D670A}"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9F2A7FE-CA74-4177-A448-9AE64094AE9F}" type="datetimeFigureOut">
              <a:rPr lang="zh-CN" altLang="en-US" smtClean="0"/>
              <a:t>2024/12/23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09E7EE6-1015-4DCB-8066-BD877B4D670A}"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9F2A7FE-CA74-4177-A448-9AE64094AE9F}" type="datetimeFigureOut">
              <a:rPr lang="zh-CN" altLang="en-US" smtClean="0"/>
              <a:t>2024/12/23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09E7EE6-1015-4DCB-8066-BD877B4D670A}"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9F2A7FE-CA74-4177-A448-9AE64094AE9F}" type="datetimeFigureOut">
              <a:rPr lang="zh-CN" altLang="en-US" smtClean="0"/>
              <a:t>2024/12/23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09E7EE6-1015-4DCB-8066-BD877B4D670A}"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9F2A7FE-CA74-4177-A448-9AE64094AE9F}" type="datetimeFigureOut">
              <a:rPr lang="zh-CN" altLang="en-US" smtClean="0"/>
              <a:t>2024/12/23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09E7EE6-1015-4DCB-8066-BD877B4D670A}"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黑体 Medium" panose="020B0600000000000000" pitchFamily="34" charset="-122"/>
                <a:ea typeface="思源黑体 Medium" panose="020B0600000000000000" pitchFamily="34" charset="-122"/>
              </a:defRPr>
            </a:lvl1pPr>
          </a:lstStyle>
          <a:p>
            <a:fld id="{E9F2A7FE-CA74-4177-A448-9AE64094AE9F}" type="datetimeFigureOut">
              <a:rPr lang="zh-CN" altLang="en-US" smtClean="0"/>
              <a:t>2024/12/23</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黑体 Medium" panose="020B0600000000000000" pitchFamily="34" charset="-122"/>
                <a:ea typeface="思源黑体 Medium" panose="020B0600000000000000"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黑体 Medium" panose="020B0600000000000000" pitchFamily="34" charset="-122"/>
                <a:ea typeface="思源黑体 Medium" panose="020B0600000000000000" pitchFamily="34" charset="-122"/>
              </a:defRPr>
            </a:lvl1pPr>
          </a:lstStyle>
          <a:p>
            <a:fld id="{209E7EE6-1015-4DCB-8066-BD877B4D670A}" type="slidenum">
              <a:rPr lang="zh-CN" altLang="en-US" smtClean="0"/>
              <a:t>‹#›</a:t>
            </a:fld>
            <a:endParaRPr lang="zh-CN" altLang="en-US" dirty="0"/>
          </a:p>
        </p:txBody>
      </p:sp>
      <p:pic>
        <p:nvPicPr>
          <p:cNvPr id="7" name="图形 6"/>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9838055" y="42545"/>
            <a:ext cx="2273674" cy="431657"/>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黑体 Medium" panose="020B0600000000000000" pitchFamily="34" charset="-122"/>
          <a:ea typeface="思源黑体 Medium" panose="020B0600000000000000"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黑体 Medium" panose="020B0600000000000000" pitchFamily="34" charset="-122"/>
          <a:ea typeface="思源黑体 Medium" panose="020B0600000000000000"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黑体 Medium" panose="020B0600000000000000" pitchFamily="34" charset="-122"/>
          <a:ea typeface="思源黑体 Medium" panose="020B0600000000000000"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Medium" panose="020B0600000000000000" pitchFamily="34" charset="-122"/>
          <a:ea typeface="思源黑体 Medium" panose="020B0600000000000000"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Medium" panose="020B0600000000000000" pitchFamily="34" charset="-122"/>
          <a:ea typeface="思源黑体 Medium" panose="020B0600000000000000"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image" Target="../media/image18.png"/><Relationship Id="rId18" Type="http://schemas.openxmlformats.org/officeDocument/2006/relationships/image" Target="../media/image31.png"/><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slideLayout" Target="../slideLayouts/slideLayout7.xml"/><Relationship Id="rId17" Type="http://schemas.openxmlformats.org/officeDocument/2006/relationships/image" Target="../media/image30.png"/><Relationship Id="rId2" Type="http://schemas.openxmlformats.org/officeDocument/2006/relationships/tags" Target="../tags/tag3.xml"/><Relationship Id="rId16" Type="http://schemas.openxmlformats.org/officeDocument/2006/relationships/image" Target="../media/image2.svg"/><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image" Target="../media/image1.png"/><Relationship Id="rId10" Type="http://schemas.openxmlformats.org/officeDocument/2006/relationships/tags" Target="../tags/tag11.xml"/><Relationship Id="rId19" Type="http://schemas.openxmlformats.org/officeDocument/2006/relationships/image" Target="../media/image32.png"/><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image" Target="../media/image19.svg"/></Relationships>
</file>

<file path=ppt/slides/_rels/slide11.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2.sv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2.sv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36.svg"/><Relationship Id="rId7" Type="http://schemas.openxmlformats.org/officeDocument/2006/relationships/image" Target="../media/image38.png"/><Relationship Id="rId2" Type="http://schemas.openxmlformats.org/officeDocument/2006/relationships/image" Target="../media/image35.png"/><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2.sv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39.png"/><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2.svg"/></Relationships>
</file>

<file path=ppt/slides/_rels/slide16.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8" Type="http://schemas.openxmlformats.org/officeDocument/2006/relationships/image" Target="../media/image43.png"/><Relationship Id="rId3" Type="http://schemas.openxmlformats.org/officeDocument/2006/relationships/slideLayout" Target="../slideLayouts/slideLayout7.xml"/><Relationship Id="rId7" Type="http://schemas.openxmlformats.org/officeDocument/2006/relationships/image" Target="../media/image2.sv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image" Target="../media/image19.sv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4.png"/><Relationship Id="rId1" Type="http://schemas.openxmlformats.org/officeDocument/2006/relationships/slideLayout" Target="../slideLayouts/slideLayout7.xml"/><Relationship Id="rId5" Type="http://schemas.openxmlformats.org/officeDocument/2006/relationships/image" Target="../media/image46.svg"/><Relationship Id="rId4" Type="http://schemas.openxmlformats.org/officeDocument/2006/relationships/image" Target="../media/image45.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7.svg"/></Relationships>
</file>

<file path=ppt/slides/_rels/slide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2.sv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2.sv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1.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20.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diagramColors" Target="../diagrams/colors1.xml"/><Relationship Id="rId11" Type="http://schemas.openxmlformats.org/officeDocument/2006/relationships/image" Target="../media/image2.svg"/><Relationship Id="rId5" Type="http://schemas.openxmlformats.org/officeDocument/2006/relationships/diagramQuickStyle" Target="../diagrams/quickStyle1.xml"/><Relationship Id="rId10" Type="http://schemas.openxmlformats.org/officeDocument/2006/relationships/image" Target="../media/image1.png"/><Relationship Id="rId4" Type="http://schemas.openxmlformats.org/officeDocument/2006/relationships/diagramLayout" Target="../diagrams/layout1.xml"/><Relationship Id="rId9" Type="http://schemas.openxmlformats.org/officeDocument/2006/relationships/image" Target="../media/image19.svg"/><Relationship Id="rId1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svg"/><Relationship Id="rId2" Type="http://schemas.openxmlformats.org/officeDocument/2006/relationships/image" Target="../media/image23.png"/><Relationship Id="rId1" Type="http://schemas.openxmlformats.org/officeDocument/2006/relationships/slideLayout" Target="../slideLayouts/slideLayout7.xml"/><Relationship Id="rId6" Type="http://schemas.openxmlformats.org/officeDocument/2006/relationships/image" Target="../media/image1.png"/><Relationship Id="rId5" Type="http://schemas.openxmlformats.org/officeDocument/2006/relationships/image" Target="../media/image26.sv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26.svg"/><Relationship Id="rId7" Type="http://schemas.openxmlformats.org/officeDocument/2006/relationships/image" Target="../media/image28.png"/><Relationship Id="rId2"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2.sv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a:extLst>
              <a:ext uri="{BEBA8EAE-BF5A-486C-A8C5-ECC9F3942E4B}">
                <a14:imgProps xmlns:a14="http://schemas.microsoft.com/office/drawing/2010/main">
                  <a14:imgLayer r:embed="rId3">
                    <a14:imgEffect>
                      <a14:saturation sat="101000"/>
                    </a14:imgEffect>
                    <a14:imgEffect>
                      <a14:sharpenSoften amount="4000"/>
                    </a14:imgEffect>
                  </a14:imgLayer>
                </a14:imgProps>
              </a:ext>
            </a:extLst>
          </a:blip>
          <a:srcRect l="917" r="358" b="30038"/>
          <a:stretch>
            <a:fillRect/>
          </a:stretch>
        </p:blipFill>
        <p:spPr>
          <a:xfrm>
            <a:off x="0" y="0"/>
            <a:ext cx="12192000" cy="5758056"/>
          </a:xfrm>
          <a:prstGeom prst="rect">
            <a:avLst/>
          </a:prstGeom>
        </p:spPr>
      </p:pic>
      <p:sp>
        <p:nvSpPr>
          <p:cNvPr id="8" name="矩形 7"/>
          <p:cNvSpPr/>
          <p:nvPr/>
        </p:nvSpPr>
        <p:spPr>
          <a:xfrm>
            <a:off x="0" y="19174"/>
            <a:ext cx="12192000" cy="5758056"/>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Medium" panose="020B0600000000000000" pitchFamily="34" charset="-122"/>
              <a:ea typeface="思源黑体 Medium" panose="020B0600000000000000" pitchFamily="34" charset="-122"/>
            </a:endParaRPr>
          </a:p>
        </p:txBody>
      </p:sp>
      <p:sp>
        <p:nvSpPr>
          <p:cNvPr id="9" name="文本框 8"/>
          <p:cNvSpPr txBox="1"/>
          <p:nvPr/>
        </p:nvSpPr>
        <p:spPr>
          <a:xfrm>
            <a:off x="717550" y="5976620"/>
            <a:ext cx="3493135" cy="398780"/>
          </a:xfrm>
          <a:prstGeom prst="rect">
            <a:avLst/>
          </a:prstGeom>
          <a:noFill/>
        </p:spPr>
        <p:txBody>
          <a:bodyPr wrap="square" rtlCol="0">
            <a:spAutoFit/>
          </a:bodyPr>
          <a:lstStyle/>
          <a:p>
            <a:r>
              <a:rPr lang="zh-CN" altLang="en-US"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汇报人 </a:t>
            </a:r>
            <a:r>
              <a:rPr lang="en-US" altLang="zh-CN"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 </a:t>
            </a:r>
            <a:r>
              <a:rPr lang="zh-CN" altLang="en-US"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袁宏阳</a:t>
            </a:r>
            <a:r>
              <a:rPr lang="en-US" altLang="zh-CN"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 </a:t>
            </a:r>
            <a:r>
              <a:rPr lang="zh-CN" altLang="en-US"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裴文成</a:t>
            </a:r>
          </a:p>
        </p:txBody>
      </p:sp>
      <p:sp>
        <p:nvSpPr>
          <p:cNvPr id="10" name="文本框 9"/>
          <p:cNvSpPr txBox="1"/>
          <p:nvPr/>
        </p:nvSpPr>
        <p:spPr>
          <a:xfrm>
            <a:off x="702160" y="2314444"/>
            <a:ext cx="6619303" cy="1569660"/>
          </a:xfrm>
          <a:prstGeom prst="rect">
            <a:avLst/>
          </a:prstGeom>
          <a:noFill/>
        </p:spPr>
        <p:txBody>
          <a:bodyPr wrap="square" rtlCol="0">
            <a:spAutoFit/>
          </a:bodyPr>
          <a:lstStyle/>
          <a:p>
            <a:pPr algn="just"/>
            <a:r>
              <a:rPr lang="zh-CN" altLang="en-US" sz="4800" dirty="0">
                <a:solidFill>
                  <a:schemeClr val="bg1"/>
                </a:solidFill>
                <a:effectLst>
                  <a:outerShdw blurRad="50800" dist="38100" dir="2700000" algn="tl" rotWithShape="0">
                    <a:prstClr val="black">
                      <a:alpha val="40000"/>
                    </a:prstClr>
                  </a:outerShdw>
                </a:effectLst>
                <a:latin typeface="思源黑体 CN Medium" panose="020B0600000000000000" pitchFamily="34" charset="-122"/>
                <a:ea typeface="思源黑体 CN Medium" panose="020B0600000000000000" pitchFamily="34" charset="-122"/>
              </a:rPr>
              <a:t>基于</a:t>
            </a:r>
            <a:r>
              <a:rPr lang="en-US" altLang="zh-CN" sz="4800" dirty="0">
                <a:solidFill>
                  <a:schemeClr val="bg1"/>
                </a:solidFill>
                <a:effectLst>
                  <a:outerShdw blurRad="50800" dist="38100" dir="2700000" algn="tl" rotWithShape="0">
                    <a:prstClr val="black">
                      <a:alpha val="40000"/>
                    </a:prstClr>
                  </a:outerShdw>
                </a:effectLst>
                <a:latin typeface="思源黑体 CN Medium" panose="020B0600000000000000" pitchFamily="34" charset="-122"/>
                <a:ea typeface="思源黑体 CN Medium" panose="020B0600000000000000" pitchFamily="34" charset="-122"/>
              </a:rPr>
              <a:t>STM32</a:t>
            </a:r>
            <a:r>
              <a:rPr lang="zh-CN" altLang="en-US" sz="4800" dirty="0">
                <a:solidFill>
                  <a:schemeClr val="bg1"/>
                </a:solidFill>
                <a:effectLst>
                  <a:outerShdw blurRad="50800" dist="38100" dir="2700000" algn="tl" rotWithShape="0">
                    <a:prstClr val="black">
                      <a:alpha val="40000"/>
                    </a:prstClr>
                  </a:outerShdw>
                </a:effectLst>
                <a:latin typeface="思源黑体 CN Medium" panose="020B0600000000000000" pitchFamily="34" charset="-122"/>
                <a:ea typeface="思源黑体 CN Medium" panose="020B0600000000000000" pitchFamily="34" charset="-122"/>
              </a:rPr>
              <a:t>和</a:t>
            </a:r>
            <a:r>
              <a:rPr lang="en-US" altLang="zh-CN" sz="4800" dirty="0">
                <a:solidFill>
                  <a:schemeClr val="bg1"/>
                </a:solidFill>
                <a:effectLst>
                  <a:outerShdw blurRad="50800" dist="38100" dir="2700000" algn="tl" rotWithShape="0">
                    <a:prstClr val="black">
                      <a:alpha val="40000"/>
                    </a:prstClr>
                  </a:outerShdw>
                </a:effectLst>
                <a:latin typeface="思源黑体 CN Medium" panose="020B0600000000000000" pitchFamily="34" charset="-122"/>
                <a:ea typeface="思源黑体 CN Medium" panose="020B0600000000000000" pitchFamily="34" charset="-122"/>
              </a:rPr>
              <a:t>ESP01S</a:t>
            </a:r>
            <a:r>
              <a:rPr lang="zh-CN" altLang="en-US" sz="4800" dirty="0">
                <a:solidFill>
                  <a:schemeClr val="bg1"/>
                </a:solidFill>
                <a:effectLst>
                  <a:outerShdw blurRad="50800" dist="38100" dir="2700000" algn="tl" rotWithShape="0">
                    <a:prstClr val="black">
                      <a:alpha val="40000"/>
                    </a:prstClr>
                  </a:outerShdw>
                </a:effectLst>
                <a:latin typeface="思源黑体 CN Medium" panose="020B0600000000000000" pitchFamily="34" charset="-122"/>
                <a:ea typeface="思源黑体 CN Medium" panose="020B0600000000000000" pitchFamily="34" charset="-122"/>
              </a:rPr>
              <a:t>搭建的智能家居系统</a:t>
            </a:r>
            <a:endParaRPr lang="en-US" altLang="zh-CN" sz="4800" dirty="0">
              <a:solidFill>
                <a:schemeClr val="bg1"/>
              </a:solidFill>
              <a:effectLst>
                <a:outerShdw blurRad="50800" dist="38100" dir="2700000" algn="tl" rotWithShape="0">
                  <a:prstClr val="black">
                    <a:alpha val="40000"/>
                  </a:prstClr>
                </a:outerShdw>
              </a:effectLst>
              <a:latin typeface="思源黑体 CN Medium" panose="020B0600000000000000" pitchFamily="34" charset="-122"/>
              <a:ea typeface="思源黑体 CN Medium" panose="020B0600000000000000" pitchFamily="34" charset="-122"/>
            </a:endParaRPr>
          </a:p>
        </p:txBody>
      </p:sp>
      <p:sp>
        <p:nvSpPr>
          <p:cNvPr id="13" name="文本框 12"/>
          <p:cNvSpPr txBox="1"/>
          <p:nvPr/>
        </p:nvSpPr>
        <p:spPr>
          <a:xfrm rot="5400000">
            <a:off x="7102136" y="2597827"/>
            <a:ext cx="8001383" cy="3293209"/>
          </a:xfrm>
          <a:prstGeom prst="rect">
            <a:avLst/>
          </a:prstGeom>
          <a:noFill/>
          <a:ln>
            <a:noFill/>
          </a:ln>
        </p:spPr>
        <p:txBody>
          <a:bodyPr wrap="square" rtlCol="0">
            <a:spAutoFit/>
          </a:bodyPr>
          <a:lstStyle/>
          <a:p>
            <a:r>
              <a:rPr lang="en-US" altLang="zh-CN" sz="20800" dirty="0">
                <a:ln>
                  <a:solidFill>
                    <a:schemeClr val="accent6">
                      <a:lumMod val="60000"/>
                      <a:lumOff val="40000"/>
                    </a:schemeClr>
                  </a:solidFill>
                </a:ln>
                <a:noFill/>
                <a:latin typeface="思源黑体 CN Heavy" panose="020B0A00000000000000" pitchFamily="34" charset="-122"/>
                <a:ea typeface="思源黑体 CN Heavy" panose="020B0A00000000000000" pitchFamily="34" charset="-122"/>
              </a:rPr>
              <a:t>SZTU</a:t>
            </a:r>
            <a:endParaRPr lang="zh-CN" altLang="en-US" sz="20800" dirty="0">
              <a:ln>
                <a:solidFill>
                  <a:schemeClr val="accent6">
                    <a:lumMod val="60000"/>
                    <a:lumOff val="40000"/>
                  </a:schemeClr>
                </a:solidFill>
              </a:ln>
              <a:noFill/>
              <a:latin typeface="思源黑体 CN Heavy" panose="020B0A00000000000000" pitchFamily="34" charset="-122"/>
              <a:ea typeface="思源黑体 CN Heavy" panose="020B0A00000000000000" pitchFamily="34" charset="-122"/>
            </a:endParaRPr>
          </a:p>
        </p:txBody>
      </p:sp>
      <p:pic>
        <p:nvPicPr>
          <p:cNvPr id="7" name="图片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61368" y="453863"/>
            <a:ext cx="1067352" cy="1292162"/>
          </a:xfrm>
          <a:prstGeom prst="rect">
            <a:avLst/>
          </a:prstGeom>
        </p:spPr>
      </p:pic>
      <p:sp>
        <p:nvSpPr>
          <p:cNvPr id="16" name="文本框 15"/>
          <p:cNvSpPr txBox="1"/>
          <p:nvPr/>
        </p:nvSpPr>
        <p:spPr>
          <a:xfrm>
            <a:off x="747476" y="1773884"/>
            <a:ext cx="4848253" cy="338554"/>
          </a:xfrm>
          <a:prstGeom prst="rect">
            <a:avLst/>
          </a:prstGeom>
          <a:noFill/>
        </p:spPr>
        <p:txBody>
          <a:bodyPr wrap="square" rtlCol="0">
            <a:spAutoFit/>
          </a:bodyPr>
          <a:lstStyle/>
          <a:p>
            <a:pPr algn="just"/>
            <a:r>
              <a:rPr lang="en-US" altLang="zh-CN" sz="1600" dirty="0">
                <a:solidFill>
                  <a:schemeClr val="bg1"/>
                </a:solidFill>
                <a:effectLst>
                  <a:outerShdw blurRad="50800" dist="38100" dir="2700000" algn="tl" rotWithShape="0">
                    <a:prstClr val="black">
                      <a:alpha val="40000"/>
                    </a:prstClr>
                  </a:outerShdw>
                </a:effectLst>
                <a:latin typeface="思源黑体 CN Regular" panose="020B0500000000000000" pitchFamily="34" charset="-122"/>
                <a:ea typeface="思源黑体 CN Regular" panose="020B0500000000000000" pitchFamily="34" charset="-122"/>
              </a:rPr>
              <a:t>SHENZHEN TECHNOLOGY UNIVERSITY 2024</a:t>
            </a:r>
            <a:endParaRPr lang="zh-CN" altLang="en-US" sz="1600" dirty="0">
              <a:solidFill>
                <a:schemeClr val="bg1"/>
              </a:solidFill>
              <a:effectLst>
                <a:outerShdw blurRad="50800" dist="38100" dir="2700000" algn="tl" rotWithShape="0">
                  <a:prstClr val="black">
                    <a:alpha val="40000"/>
                  </a:prstClr>
                </a:outerShdw>
              </a:effectLst>
              <a:latin typeface="思源黑体 CN Regular" panose="020B0500000000000000" pitchFamily="34" charset="-122"/>
              <a:ea typeface="思源黑体 CN Regular" panose="020B0500000000000000" pitchFamily="34" charset="-122"/>
            </a:endParaRPr>
          </a:p>
        </p:txBody>
      </p:sp>
      <p:cxnSp>
        <p:nvCxnSpPr>
          <p:cNvPr id="11" name="直接连接符 10"/>
          <p:cNvCxnSpPr>
            <a:cxnSpLocks/>
          </p:cNvCxnSpPr>
          <p:nvPr/>
        </p:nvCxnSpPr>
        <p:spPr>
          <a:xfrm>
            <a:off x="832299" y="2095601"/>
            <a:ext cx="4333005" cy="1573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31800" y="6375400"/>
            <a:ext cx="3893820" cy="398780"/>
          </a:xfrm>
          <a:prstGeom prst="rect">
            <a:avLst/>
          </a:prstGeom>
          <a:noFill/>
        </p:spPr>
        <p:txBody>
          <a:bodyPr wrap="square" rtlCol="0">
            <a:spAutoFit/>
          </a:bodyPr>
          <a:lstStyle/>
          <a:p>
            <a:r>
              <a:rPr lang="zh-CN" altLang="en-US"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组员 </a:t>
            </a:r>
            <a:r>
              <a:rPr lang="en-US" altLang="zh-CN"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 </a:t>
            </a:r>
            <a:r>
              <a:rPr lang="zh-CN" altLang="en-US"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袁宏阳</a:t>
            </a:r>
            <a:r>
              <a:rPr lang="en-US" altLang="zh-CN"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 </a:t>
            </a:r>
            <a:r>
              <a:rPr lang="zh-CN" altLang="en-US"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裴文成</a:t>
            </a:r>
            <a:r>
              <a:rPr lang="en-US" altLang="zh-CN"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 </a:t>
            </a:r>
            <a:r>
              <a:rPr lang="zh-CN" altLang="en-US" sz="2000" dirty="0">
                <a:solidFill>
                  <a:schemeClr val="tx1">
                    <a:lumMod val="65000"/>
                    <a:lumOff val="35000"/>
                  </a:schemeClr>
                </a:solidFill>
                <a:latin typeface="思源黑体 CN Regular" panose="020B0500000000000000" pitchFamily="34" charset="-122"/>
                <a:ea typeface="思源黑体 Medium" panose="020B0600000000000000" pitchFamily="34" charset="-122"/>
              </a:rPr>
              <a:t>骆嘉怡</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384768" y="359719"/>
            <a:ext cx="3475990"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软件部分</a:t>
            </a:r>
            <a:r>
              <a:rPr lang="en-US" altLang="zh-CN" sz="2400" dirty="0">
                <a:latin typeface="思源黑体 Medium" panose="020B0600000000000000" pitchFamily="34" charset="-122"/>
                <a:ea typeface="思源黑体 Medium" panose="020B0600000000000000" pitchFamily="34" charset="-122"/>
              </a:rPr>
              <a:t>——</a:t>
            </a:r>
            <a:r>
              <a:rPr lang="zh-CN" altLang="en-US" sz="2400" dirty="0">
                <a:latin typeface="思源黑体 Medium" panose="020B0600000000000000" pitchFamily="34" charset="-122"/>
                <a:ea typeface="思源黑体 Medium" panose="020B0600000000000000" pitchFamily="34" charset="-122"/>
              </a:rPr>
              <a:t>小程序</a:t>
            </a:r>
          </a:p>
        </p:txBody>
      </p:sp>
      <p:pic>
        <p:nvPicPr>
          <p:cNvPr id="7" name="图形 6" descr="合上的书"/>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321220" y="133350"/>
            <a:ext cx="914400" cy="914400"/>
          </a:xfrm>
          <a:prstGeom prst="rect">
            <a:avLst/>
          </a:prstGeom>
        </p:spPr>
      </p:pic>
      <p:pic>
        <p:nvPicPr>
          <p:cNvPr id="2" name="图形 1"/>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9838055" y="42545"/>
            <a:ext cx="2273674" cy="431657"/>
          </a:xfrm>
          <a:prstGeom prst="rect">
            <a:avLst/>
          </a:prstGeom>
        </p:spPr>
      </p:pic>
      <p:pic>
        <p:nvPicPr>
          <p:cNvPr id="5" name="图片 4">
            <a:extLst>
              <a:ext uri="{FF2B5EF4-FFF2-40B4-BE49-F238E27FC236}">
                <a16:creationId xmlns:a16="http://schemas.microsoft.com/office/drawing/2014/main" id="{E4457F29-0C9E-A2D5-E92D-8B5518491A65}"/>
              </a:ext>
            </a:extLst>
          </p:cNvPr>
          <p:cNvPicPr>
            <a:picLocks noChangeAspect="1"/>
          </p:cNvPicPr>
          <p:nvPr/>
        </p:nvPicPr>
        <p:blipFill>
          <a:blip r:embed="rId17"/>
          <a:stretch>
            <a:fillRect/>
          </a:stretch>
        </p:blipFill>
        <p:spPr>
          <a:xfrm>
            <a:off x="603039" y="4051125"/>
            <a:ext cx="3475990" cy="2259699"/>
          </a:xfrm>
          <a:prstGeom prst="rect">
            <a:avLst/>
          </a:prstGeom>
          <a:noFill/>
          <a:ln>
            <a:noFill/>
          </a:ln>
        </p:spPr>
      </p:pic>
      <p:pic>
        <p:nvPicPr>
          <p:cNvPr id="8" name="图片 7">
            <a:extLst>
              <a:ext uri="{FF2B5EF4-FFF2-40B4-BE49-F238E27FC236}">
                <a16:creationId xmlns:a16="http://schemas.microsoft.com/office/drawing/2014/main" id="{4A45ACB2-852D-09E1-6326-DEE36163C3BD}"/>
              </a:ext>
            </a:extLst>
          </p:cNvPr>
          <p:cNvPicPr>
            <a:picLocks noChangeAspect="1"/>
          </p:cNvPicPr>
          <p:nvPr/>
        </p:nvPicPr>
        <p:blipFill>
          <a:blip r:embed="rId18"/>
          <a:stretch>
            <a:fillRect/>
          </a:stretch>
        </p:blipFill>
        <p:spPr>
          <a:xfrm>
            <a:off x="4654262" y="4051125"/>
            <a:ext cx="3475990" cy="2259699"/>
          </a:xfrm>
          <a:prstGeom prst="rect">
            <a:avLst/>
          </a:prstGeom>
          <a:noFill/>
          <a:ln>
            <a:noFill/>
          </a:ln>
        </p:spPr>
      </p:pic>
      <p:pic>
        <p:nvPicPr>
          <p:cNvPr id="9" name="图片 8">
            <a:extLst>
              <a:ext uri="{FF2B5EF4-FFF2-40B4-BE49-F238E27FC236}">
                <a16:creationId xmlns:a16="http://schemas.microsoft.com/office/drawing/2014/main" id="{6E7D4F61-B5E9-7AA6-051C-80395F1EE892}"/>
              </a:ext>
            </a:extLst>
          </p:cNvPr>
          <p:cNvPicPr>
            <a:picLocks noChangeAspect="1"/>
          </p:cNvPicPr>
          <p:nvPr/>
        </p:nvPicPr>
        <p:blipFill>
          <a:blip r:embed="rId19"/>
          <a:stretch>
            <a:fillRect/>
          </a:stretch>
        </p:blipFill>
        <p:spPr>
          <a:xfrm>
            <a:off x="8429442" y="4051125"/>
            <a:ext cx="3475990" cy="2259699"/>
          </a:xfrm>
          <a:prstGeom prst="rect">
            <a:avLst/>
          </a:prstGeom>
          <a:noFill/>
          <a:ln>
            <a:noFill/>
          </a:ln>
        </p:spPr>
      </p:pic>
      <p:sp>
        <p:nvSpPr>
          <p:cNvPr id="13" name="Title-2">
            <a:extLst>
              <a:ext uri="{FF2B5EF4-FFF2-40B4-BE49-F238E27FC236}">
                <a16:creationId xmlns:a16="http://schemas.microsoft.com/office/drawing/2014/main" id="{F30CDB2C-E903-97C4-1B37-E8FBB5F9764B}"/>
              </a:ext>
            </a:extLst>
          </p:cNvPr>
          <p:cNvSpPr/>
          <p:nvPr>
            <p:custDataLst>
              <p:tags r:id="rId1"/>
            </p:custDataLst>
          </p:nvPr>
        </p:nvSpPr>
        <p:spPr>
          <a:xfrm>
            <a:off x="5175337" y="1927945"/>
            <a:ext cx="2380170" cy="3243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dirty="0">
                <a:latin typeface="+mn-ea"/>
              </a:rPr>
              <a:t>处理接收消息</a:t>
            </a:r>
          </a:p>
        </p:txBody>
      </p:sp>
      <p:sp>
        <p:nvSpPr>
          <p:cNvPr id="14" name="Body-2">
            <a:extLst>
              <a:ext uri="{FF2B5EF4-FFF2-40B4-BE49-F238E27FC236}">
                <a16:creationId xmlns:a16="http://schemas.microsoft.com/office/drawing/2014/main" id="{7D988BAA-1025-2162-A764-0318523F3BCC}"/>
              </a:ext>
            </a:extLst>
          </p:cNvPr>
          <p:cNvSpPr txBox="1"/>
          <p:nvPr>
            <p:custDataLst>
              <p:tags r:id="rId2"/>
            </p:custDataLst>
          </p:nvPr>
        </p:nvSpPr>
        <p:spPr>
          <a:xfrm>
            <a:off x="4840191" y="2429294"/>
            <a:ext cx="3214590" cy="1621831"/>
          </a:xfrm>
          <a:prstGeom prst="rect">
            <a:avLst/>
          </a:prstGeom>
          <a:noFill/>
        </p:spPr>
        <p:txBody>
          <a:bodyPr wrap="square" rtlCol="0">
            <a:spAutoFit/>
          </a:bodyPr>
          <a:lstStyle/>
          <a:p>
            <a:pPr algn="just">
              <a:lnSpc>
                <a:spcPct val="120000"/>
              </a:lnSpc>
            </a:pPr>
            <a:r>
              <a:rPr lang="en-US" altLang="zh-CN" sz="1400" kern="100" dirty="0">
                <a:effectLst/>
                <a:latin typeface="+mn-ea"/>
                <a:cs typeface="Times New Roman" panose="02020603050405020304" pitchFamily="18" charset="0"/>
              </a:rPr>
              <a:t>        </a:t>
            </a:r>
            <a:r>
              <a:rPr lang="zh-CN" altLang="zh-CN" sz="1400" kern="100" dirty="0">
                <a:effectLst/>
                <a:latin typeface="+mn-ea"/>
                <a:cs typeface="Times New Roman" panose="02020603050405020304" pitchFamily="18" charset="0"/>
              </a:rPr>
              <a:t>接收云平台信息，解析信息，如果关键字符不是未定义，即能在收到的信息找到该关键字即将关键字部分的信息赋值给程序中所定义的变量，以便更新显示（</a:t>
            </a:r>
            <a:r>
              <a:rPr lang="en-US" altLang="zh-CN" sz="1400" kern="100" dirty="0">
                <a:effectLst/>
                <a:latin typeface="+mn-ea"/>
              </a:rPr>
              <a:t>if</a:t>
            </a:r>
            <a:r>
              <a:rPr lang="zh-CN" altLang="zh-CN" sz="1400" kern="100" dirty="0">
                <a:effectLst/>
                <a:latin typeface="+mn-ea"/>
                <a:cs typeface="Times New Roman" panose="02020603050405020304" pitchFamily="18" charset="0"/>
              </a:rPr>
              <a:t>内代码即展示了赋值部分），其他传感器的接收解析同上</a:t>
            </a:r>
            <a:endParaRPr kumimoji="0" lang="zh-CN" altLang="en-US" sz="1100" i="0" u="none" strike="noStrike" kern="1200" cap="none" spc="0" normalizeH="0" baseline="0" noProof="0" dirty="0">
              <a:ln>
                <a:noFill/>
              </a:ln>
              <a:effectLst/>
              <a:uLnTx/>
              <a:uFillTx/>
              <a:latin typeface="+mn-ea"/>
            </a:endParaRPr>
          </a:p>
        </p:txBody>
      </p:sp>
      <p:sp>
        <p:nvSpPr>
          <p:cNvPr id="15" name="3">
            <a:extLst>
              <a:ext uri="{FF2B5EF4-FFF2-40B4-BE49-F238E27FC236}">
                <a16:creationId xmlns:a16="http://schemas.microsoft.com/office/drawing/2014/main" id="{9864ADCB-8B43-9AFB-6312-4AC2AB8B1803}"/>
              </a:ext>
            </a:extLst>
          </p:cNvPr>
          <p:cNvSpPr/>
          <p:nvPr>
            <p:custDataLst>
              <p:tags r:id="rId3"/>
            </p:custDataLst>
          </p:nvPr>
        </p:nvSpPr>
        <p:spPr>
          <a:xfrm rot="5400000">
            <a:off x="7719806" y="1969064"/>
            <a:ext cx="147598" cy="242093"/>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6" name="Index-2">
            <a:extLst>
              <a:ext uri="{FF2B5EF4-FFF2-40B4-BE49-F238E27FC236}">
                <a16:creationId xmlns:a16="http://schemas.microsoft.com/office/drawing/2014/main" id="{E88B5056-152F-7A26-0CF2-743C56C3467F}"/>
              </a:ext>
            </a:extLst>
          </p:cNvPr>
          <p:cNvSpPr/>
          <p:nvPr>
            <p:custDataLst>
              <p:tags r:id="rId4"/>
            </p:custDataLst>
          </p:nvPr>
        </p:nvSpPr>
        <p:spPr>
          <a:xfrm>
            <a:off x="5674945" y="900336"/>
            <a:ext cx="1414573" cy="816403"/>
          </a:xfrm>
          <a:prstGeom prst="ellipse">
            <a:avLst/>
          </a:prstGeom>
          <a:gradFill flip="none" rotWithShape="1">
            <a:gsLst>
              <a:gs pos="0">
                <a:schemeClr val="accent2">
                  <a:lumMod val="60000"/>
                  <a:lumOff val="40000"/>
                </a:schemeClr>
              </a:gs>
              <a:gs pos="60000">
                <a:schemeClr val="accent2"/>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b="1" dirty="0">
                <a:latin typeface="+mn-ea"/>
              </a:rPr>
              <a:t>02</a:t>
            </a:r>
            <a:endParaRPr lang="zh-CN" altLang="en-US" sz="3200" b="1" dirty="0">
              <a:latin typeface="+mn-ea"/>
            </a:endParaRPr>
          </a:p>
        </p:txBody>
      </p:sp>
      <p:sp>
        <p:nvSpPr>
          <p:cNvPr id="44" name="Index-3">
            <a:extLst>
              <a:ext uri="{FF2B5EF4-FFF2-40B4-BE49-F238E27FC236}">
                <a16:creationId xmlns:a16="http://schemas.microsoft.com/office/drawing/2014/main" id="{829A2FB3-18AB-392C-F315-AE7AA9AE40BB}"/>
              </a:ext>
            </a:extLst>
          </p:cNvPr>
          <p:cNvSpPr/>
          <p:nvPr>
            <p:custDataLst>
              <p:tags r:id="rId5"/>
            </p:custDataLst>
          </p:nvPr>
        </p:nvSpPr>
        <p:spPr>
          <a:xfrm>
            <a:off x="9541804" y="963813"/>
            <a:ext cx="1414576" cy="816403"/>
          </a:xfrm>
          <a:prstGeom prst="ellipse">
            <a:avLst/>
          </a:prstGeom>
          <a:gradFill>
            <a:gsLst>
              <a:gs pos="0">
                <a:schemeClr val="accent3">
                  <a:lumMod val="20000"/>
                  <a:lumOff val="80000"/>
                </a:schemeClr>
              </a:gs>
              <a:gs pos="59000">
                <a:schemeClr val="accent3"/>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b="1" dirty="0">
                <a:latin typeface="+mn-ea"/>
              </a:rPr>
              <a:t>03</a:t>
            </a:r>
            <a:endParaRPr lang="zh-CN" altLang="en-US" sz="3200" b="1" dirty="0">
              <a:latin typeface="+mn-ea"/>
            </a:endParaRPr>
          </a:p>
        </p:txBody>
      </p:sp>
      <p:sp>
        <p:nvSpPr>
          <p:cNvPr id="45" name="Title-3">
            <a:extLst>
              <a:ext uri="{FF2B5EF4-FFF2-40B4-BE49-F238E27FC236}">
                <a16:creationId xmlns:a16="http://schemas.microsoft.com/office/drawing/2014/main" id="{518E6FB7-4589-D00C-AB70-C4713C2F5073}"/>
              </a:ext>
            </a:extLst>
          </p:cNvPr>
          <p:cNvSpPr/>
          <p:nvPr>
            <p:custDataLst>
              <p:tags r:id="rId6"/>
            </p:custDataLst>
          </p:nvPr>
        </p:nvSpPr>
        <p:spPr>
          <a:xfrm>
            <a:off x="9105579" y="1953962"/>
            <a:ext cx="2287026" cy="32783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dirty="0">
                <a:latin typeface="+mn-ea"/>
              </a:rPr>
              <a:t>消息发送</a:t>
            </a:r>
          </a:p>
        </p:txBody>
      </p:sp>
      <p:sp>
        <p:nvSpPr>
          <p:cNvPr id="46" name="Body-3">
            <a:extLst>
              <a:ext uri="{FF2B5EF4-FFF2-40B4-BE49-F238E27FC236}">
                <a16:creationId xmlns:a16="http://schemas.microsoft.com/office/drawing/2014/main" id="{B749E0EA-6728-D913-9F21-1AEE703AA3C3}"/>
              </a:ext>
            </a:extLst>
          </p:cNvPr>
          <p:cNvSpPr txBox="1"/>
          <p:nvPr>
            <p:custDataLst>
              <p:tags r:id="rId7"/>
            </p:custDataLst>
          </p:nvPr>
        </p:nvSpPr>
        <p:spPr>
          <a:xfrm>
            <a:off x="8759570" y="2438369"/>
            <a:ext cx="2633036" cy="1799601"/>
          </a:xfrm>
          <a:prstGeom prst="rect">
            <a:avLst/>
          </a:prstGeom>
          <a:noFill/>
        </p:spPr>
        <p:txBody>
          <a:bodyPr wrap="square" rtlCol="0">
            <a:spAutoFit/>
          </a:bodyPr>
          <a:lstStyle/>
          <a:p>
            <a:pPr algn="just">
              <a:lnSpc>
                <a:spcPct val="120000"/>
              </a:lnSpc>
            </a:pPr>
            <a:r>
              <a:rPr lang="zh-CN" altLang="zh-CN" sz="1400" kern="100" dirty="0">
                <a:effectLst/>
                <a:latin typeface="+mn-ea"/>
              </a:rPr>
              <a:t>发送消息部分，先构建</a:t>
            </a:r>
            <a:r>
              <a:rPr lang="en-US" altLang="zh-CN" sz="1400" kern="100" dirty="0" err="1">
                <a:effectLst/>
                <a:latin typeface="+mn-ea"/>
              </a:rPr>
              <a:t>sendData</a:t>
            </a:r>
            <a:r>
              <a:rPr lang="zh-CN" altLang="zh-CN" sz="1400" kern="100" dirty="0">
                <a:effectLst/>
                <a:latin typeface="+mn-ea"/>
              </a:rPr>
              <a:t>，然后进入判断与云平台是否相连。确认连接后将</a:t>
            </a:r>
            <a:r>
              <a:rPr lang="en-US" altLang="zh-CN" sz="1400" kern="100" dirty="0" err="1">
                <a:effectLst/>
                <a:latin typeface="+mn-ea"/>
              </a:rPr>
              <a:t>sendData</a:t>
            </a:r>
            <a:r>
              <a:rPr lang="zh-CN" altLang="zh-CN" sz="1400" kern="100" dirty="0">
                <a:effectLst/>
                <a:latin typeface="+mn-ea"/>
              </a:rPr>
              <a:t>的内容以</a:t>
            </a:r>
            <a:r>
              <a:rPr lang="en-US" altLang="zh-CN" sz="1400" kern="100" dirty="0">
                <a:effectLst/>
                <a:latin typeface="+mn-ea"/>
              </a:rPr>
              <a:t>JSON</a:t>
            </a:r>
            <a:r>
              <a:rPr lang="zh-CN" altLang="zh-CN" sz="1400" kern="100" dirty="0">
                <a:effectLst/>
                <a:latin typeface="+mn-ea"/>
              </a:rPr>
              <a:t>字符串格式发送，通过</a:t>
            </a:r>
            <a:r>
              <a:rPr lang="en-US" altLang="zh-CN" sz="1400" kern="100" dirty="0">
                <a:effectLst/>
                <a:latin typeface="+mn-ea"/>
              </a:rPr>
              <a:t>publish </a:t>
            </a:r>
            <a:r>
              <a:rPr lang="zh-CN" altLang="zh-CN" sz="1400" kern="100" dirty="0">
                <a:effectLst/>
                <a:latin typeface="+mn-ea"/>
              </a:rPr>
              <a:t>方法向指定的主题（</a:t>
            </a:r>
            <a:r>
              <a:rPr lang="en-US" altLang="zh-CN" sz="1400" kern="100" dirty="0">
                <a:effectLst/>
                <a:latin typeface="+mn-ea"/>
              </a:rPr>
              <a:t>topic</a:t>
            </a:r>
            <a:r>
              <a:rPr lang="zh-CN" altLang="zh-CN" sz="1400" kern="100" dirty="0">
                <a:effectLst/>
                <a:latin typeface="+mn-ea"/>
              </a:rPr>
              <a:t>）发布消息。</a:t>
            </a:r>
          </a:p>
          <a:p>
            <a:pPr algn="just">
              <a:lnSpc>
                <a:spcPct val="120000"/>
              </a:lnSpc>
            </a:pPr>
            <a:endParaRPr kumimoji="0" lang="zh-CN" altLang="en-US" sz="1100" i="0" u="none" strike="noStrike" kern="1200" cap="none" spc="0" normalizeH="0" baseline="0" noProof="0" dirty="0">
              <a:ln>
                <a:noFill/>
              </a:ln>
              <a:effectLst/>
              <a:uLnTx/>
              <a:uFillTx/>
              <a:latin typeface="+mn-ea"/>
            </a:endParaRPr>
          </a:p>
        </p:txBody>
      </p:sp>
      <p:sp>
        <p:nvSpPr>
          <p:cNvPr id="47" name="Index-1">
            <a:extLst>
              <a:ext uri="{FF2B5EF4-FFF2-40B4-BE49-F238E27FC236}">
                <a16:creationId xmlns:a16="http://schemas.microsoft.com/office/drawing/2014/main" id="{F5AB5F12-F38C-0A7C-2806-E7598DAC454D}"/>
              </a:ext>
            </a:extLst>
          </p:cNvPr>
          <p:cNvSpPr/>
          <p:nvPr>
            <p:custDataLst>
              <p:tags r:id="rId8"/>
            </p:custDataLst>
          </p:nvPr>
        </p:nvSpPr>
        <p:spPr>
          <a:xfrm>
            <a:off x="1679713" y="1086056"/>
            <a:ext cx="1347832" cy="724643"/>
          </a:xfrm>
          <a:prstGeom prst="ellipse">
            <a:avLst/>
          </a:prstGeom>
          <a:gradFill>
            <a:gsLst>
              <a:gs pos="0">
                <a:schemeClr val="accent1">
                  <a:lumMod val="60000"/>
                  <a:lumOff val="40000"/>
                </a:schemeClr>
              </a:gs>
              <a:gs pos="60000">
                <a:schemeClr val="accent1"/>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b="1" dirty="0">
                <a:latin typeface="+mn-ea"/>
              </a:rPr>
              <a:t>01</a:t>
            </a:r>
            <a:endParaRPr lang="zh-CN" altLang="en-US" sz="3200" b="1" dirty="0">
              <a:latin typeface="+mn-ea"/>
            </a:endParaRPr>
          </a:p>
        </p:txBody>
      </p:sp>
      <p:sp>
        <p:nvSpPr>
          <p:cNvPr id="48" name="Title-1">
            <a:extLst>
              <a:ext uri="{FF2B5EF4-FFF2-40B4-BE49-F238E27FC236}">
                <a16:creationId xmlns:a16="http://schemas.microsoft.com/office/drawing/2014/main" id="{E3476A04-2CCD-A689-0096-0846367208B1}"/>
              </a:ext>
            </a:extLst>
          </p:cNvPr>
          <p:cNvSpPr/>
          <p:nvPr>
            <p:custDataLst>
              <p:tags r:id="rId9"/>
            </p:custDataLst>
          </p:nvPr>
        </p:nvSpPr>
        <p:spPr>
          <a:xfrm>
            <a:off x="1235620" y="1952437"/>
            <a:ext cx="2179121" cy="2909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b="1" dirty="0">
                <a:latin typeface="+mn-ea"/>
              </a:rPr>
              <a:t>平台初始化</a:t>
            </a:r>
          </a:p>
        </p:txBody>
      </p:sp>
      <p:sp>
        <p:nvSpPr>
          <p:cNvPr id="49" name="Body-1">
            <a:extLst>
              <a:ext uri="{FF2B5EF4-FFF2-40B4-BE49-F238E27FC236}">
                <a16:creationId xmlns:a16="http://schemas.microsoft.com/office/drawing/2014/main" id="{D0479725-0B4C-A1BF-38AF-D2C0E0B1E732}"/>
              </a:ext>
            </a:extLst>
          </p:cNvPr>
          <p:cNvSpPr txBox="1"/>
          <p:nvPr>
            <p:custDataLst>
              <p:tags r:id="rId10"/>
            </p:custDataLst>
          </p:nvPr>
        </p:nvSpPr>
        <p:spPr>
          <a:xfrm>
            <a:off x="1235620" y="2397437"/>
            <a:ext cx="2179121" cy="1885388"/>
          </a:xfrm>
          <a:prstGeom prst="rect">
            <a:avLst/>
          </a:prstGeom>
          <a:noFill/>
        </p:spPr>
        <p:txBody>
          <a:bodyPr wrap="square" rtlCol="0">
            <a:spAutoFit/>
          </a:bodyPr>
          <a:lstStyle/>
          <a:p>
            <a:pPr algn="just">
              <a:lnSpc>
                <a:spcPct val="120000"/>
              </a:lnSpc>
            </a:pPr>
            <a:r>
              <a:rPr lang="en-US" altLang="zh-CN" sz="1400" kern="100" dirty="0">
                <a:latin typeface="+mn-ea"/>
                <a:cs typeface="Times New Roman" panose="02020603050405020304" pitchFamily="18" charset="0"/>
              </a:rPr>
              <a:t>         </a:t>
            </a:r>
            <a:r>
              <a:rPr lang="zh-CN" altLang="zh-CN" sz="1400" kern="100" dirty="0">
                <a:latin typeface="+mn-ea"/>
                <a:cs typeface="Times New Roman" panose="02020603050405020304" pitchFamily="18" charset="0"/>
              </a:rPr>
              <a:t>该部分初始化首先获取阿里云连接的三元组，然后根据</a:t>
            </a:r>
            <a:r>
              <a:rPr lang="en-US" altLang="zh-CN" sz="1400" kern="100" dirty="0">
                <a:latin typeface="+mn-ea"/>
                <a:cs typeface="Times New Roman" panose="02020603050405020304" pitchFamily="18" charset="0"/>
              </a:rPr>
              <a:t>MQTT</a:t>
            </a:r>
            <a:r>
              <a:rPr lang="zh-CN" altLang="zh-CN" sz="1400" kern="100" dirty="0">
                <a:latin typeface="+mn-ea"/>
                <a:cs typeface="Times New Roman" panose="02020603050405020304" pitchFamily="18" charset="0"/>
              </a:rPr>
              <a:t>的相关要求生成身份信息、用户名称和密码，以通过平台验证与平台互联。</a:t>
            </a:r>
          </a:p>
          <a:p>
            <a:pPr algn="just">
              <a:lnSpc>
                <a:spcPct val="120000"/>
              </a:lnSpc>
            </a:pPr>
            <a:endParaRPr kumimoji="0" lang="zh-CN" altLang="en-US" sz="1400" i="0" u="none" strike="noStrike" kern="1200" cap="none" spc="0" normalizeH="0" baseline="0" noProof="0" dirty="0">
              <a:ln>
                <a:noFill/>
              </a:ln>
              <a:effectLst/>
              <a:uLnTx/>
              <a:uFillTx/>
              <a:latin typeface="+mn-ea"/>
            </a:endParaRPr>
          </a:p>
        </p:txBody>
      </p:sp>
      <p:sp>
        <p:nvSpPr>
          <p:cNvPr id="50" name="2">
            <a:extLst>
              <a:ext uri="{FF2B5EF4-FFF2-40B4-BE49-F238E27FC236}">
                <a16:creationId xmlns:a16="http://schemas.microsoft.com/office/drawing/2014/main" id="{EB09012C-557A-4A11-1FFD-BA6E39D86D28}"/>
              </a:ext>
            </a:extLst>
          </p:cNvPr>
          <p:cNvSpPr/>
          <p:nvPr>
            <p:custDataLst>
              <p:tags r:id="rId11"/>
            </p:custDataLst>
          </p:nvPr>
        </p:nvSpPr>
        <p:spPr>
          <a:xfrm rot="5400000">
            <a:off x="3572519" y="1992896"/>
            <a:ext cx="131010" cy="21006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500"/>
                                        <p:tgtEl>
                                          <p:spTgt spid="4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fade">
                                      <p:cBhvr>
                                        <p:cTn id="13" dur="500"/>
                                        <p:tgtEl>
                                          <p:spTgt spid="5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9"/>
                                        </p:tgtEl>
                                        <p:attrNameLst>
                                          <p:attrName>style.visibility</p:attrName>
                                        </p:attrNameLst>
                                      </p:cBhvr>
                                      <p:to>
                                        <p:strVal val="visible"/>
                                      </p:to>
                                    </p:set>
                                    <p:animEffect transition="in" filter="fade">
                                      <p:cBhvr>
                                        <p:cTn id="16" dur="500"/>
                                        <p:tgtEl>
                                          <p:spTgt spid="49"/>
                                        </p:tgtEl>
                                      </p:cBhvr>
                                    </p:animEffect>
                                  </p:childTnLst>
                                </p:cTn>
                              </p:par>
                              <p:par>
                                <p:cTn id="17" presetID="10"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nodeType="with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500"/>
                                        <p:tgtEl>
                                          <p:spTgt spid="44"/>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45"/>
                                        </p:tgtEl>
                                        <p:attrNameLst>
                                          <p:attrName>style.visibility</p:attrName>
                                        </p:attrNameLst>
                                      </p:cBhvr>
                                      <p:to>
                                        <p:strVal val="visible"/>
                                      </p:to>
                                    </p:set>
                                    <p:animEffect transition="in" filter="fade">
                                      <p:cBhvr>
                                        <p:cTn id="44" dur="500"/>
                                        <p:tgtEl>
                                          <p:spTgt spid="4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6"/>
                                        </p:tgtEl>
                                        <p:attrNameLst>
                                          <p:attrName>style.visibility</p:attrName>
                                        </p:attrNameLst>
                                      </p:cBhvr>
                                      <p:to>
                                        <p:strVal val="visible"/>
                                      </p:to>
                                    </p:set>
                                    <p:animEffect transition="in" filter="fade">
                                      <p:cBhvr>
                                        <p:cTn id="47" dur="500"/>
                                        <p:tgtEl>
                                          <p:spTgt spid="46"/>
                                        </p:tgtEl>
                                      </p:cBhvr>
                                    </p:animEffect>
                                  </p:childTnLst>
                                </p:cTn>
                              </p:par>
                              <p:par>
                                <p:cTn id="48" presetID="10" presetClass="entr" presetSubtype="0" fill="hold" nodeType="with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fade">
                                      <p:cBhvr>
                                        <p:cTn id="5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P spid="15" grpId="0" animBg="1"/>
      <p:bldP spid="16" grpId="0" animBg="1"/>
      <p:bldP spid="44" grpId="0" animBg="1"/>
      <p:bldP spid="45" grpId="0" animBg="1"/>
      <p:bldP spid="46" grpId="0"/>
      <p:bldP spid="47" grpId="0" animBg="1"/>
      <p:bldP spid="48" grpId="0" animBg="1"/>
      <p:bldP spid="49" grpId="0"/>
      <p:bldP spid="5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420394" y="359718"/>
            <a:ext cx="1907177"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硬件部分</a:t>
            </a:r>
          </a:p>
        </p:txBody>
      </p:sp>
      <p:pic>
        <p:nvPicPr>
          <p:cNvPr id="7" name="图形 6" descr="合上的书"/>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1220" y="133350"/>
            <a:ext cx="914400" cy="914400"/>
          </a:xfrm>
          <a:prstGeom prst="rect">
            <a:avLst/>
          </a:prstGeom>
        </p:spPr>
      </p:pic>
      <p:pic>
        <p:nvPicPr>
          <p:cNvPr id="8" name="图形 7"/>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838055" y="42545"/>
            <a:ext cx="2273674" cy="431657"/>
          </a:xfrm>
          <a:prstGeom prst="rect">
            <a:avLst/>
          </a:prstGeom>
        </p:spPr>
      </p:pic>
      <p:sp>
        <p:nvSpPr>
          <p:cNvPr id="11" name="文本框 10"/>
          <p:cNvSpPr txBox="1"/>
          <p:nvPr/>
        </p:nvSpPr>
        <p:spPr>
          <a:xfrm>
            <a:off x="5187615" y="5883441"/>
            <a:ext cx="1816769" cy="369332"/>
          </a:xfrm>
          <a:prstGeom prst="rect">
            <a:avLst/>
          </a:prstGeom>
          <a:noFill/>
        </p:spPr>
        <p:txBody>
          <a:bodyPr wrap="square">
            <a:spAutoFit/>
          </a:bodyPr>
          <a:lstStyle/>
          <a:p>
            <a:r>
              <a:rPr lang="zh-CN" altLang="zh-CN" sz="1800" b="1" kern="100" dirty="0">
                <a:effectLst/>
                <a:ea typeface="宋体" panose="02010600030101010101" pitchFamily="2" charset="-122"/>
                <a:cs typeface="Times New Roman" panose="02020603050405020304" pitchFamily="18" charset="0"/>
              </a:rPr>
              <a:t>系统</a:t>
            </a:r>
            <a:r>
              <a:rPr lang="zh-CN" altLang="en-US" b="1" kern="100" dirty="0">
                <a:ea typeface="宋体" panose="02010600030101010101" pitchFamily="2" charset="-122"/>
                <a:cs typeface="Times New Roman" panose="02020603050405020304" pitchFamily="18" charset="0"/>
              </a:rPr>
              <a:t>硬</a:t>
            </a:r>
            <a:r>
              <a:rPr lang="zh-CN" altLang="zh-CN" sz="1800" b="1" kern="100" dirty="0">
                <a:effectLst/>
                <a:ea typeface="宋体" panose="02010600030101010101" pitchFamily="2" charset="-122"/>
                <a:cs typeface="Times New Roman" panose="02020603050405020304" pitchFamily="18" charset="0"/>
              </a:rPr>
              <a:t>件</a:t>
            </a:r>
            <a:r>
              <a:rPr lang="zh-CN" altLang="en-US" sz="1800" b="1" kern="100" dirty="0">
                <a:effectLst/>
                <a:ea typeface="宋体" panose="02010600030101010101" pitchFamily="2" charset="-122"/>
                <a:cs typeface="Times New Roman" panose="02020603050405020304" pitchFamily="18" charset="0"/>
              </a:rPr>
              <a:t>结构</a:t>
            </a:r>
            <a:r>
              <a:rPr lang="zh-CN" altLang="zh-CN" sz="1800" b="1" kern="100" dirty="0">
                <a:effectLst/>
                <a:ea typeface="宋体" panose="02010600030101010101" pitchFamily="2" charset="-122"/>
                <a:cs typeface="Times New Roman" panose="02020603050405020304" pitchFamily="18" charset="0"/>
              </a:rPr>
              <a:t>图</a:t>
            </a:r>
            <a:endParaRPr lang="zh-CN" altLang="en-US" dirty="0"/>
          </a:p>
        </p:txBody>
      </p:sp>
      <p:pic>
        <p:nvPicPr>
          <p:cNvPr id="3" name="图片 2">
            <a:extLst>
              <a:ext uri="{FF2B5EF4-FFF2-40B4-BE49-F238E27FC236}">
                <a16:creationId xmlns:a16="http://schemas.microsoft.com/office/drawing/2014/main" id="{A4A37558-BA10-4D62-424E-824889EBC835}"/>
              </a:ext>
            </a:extLst>
          </p:cNvPr>
          <p:cNvPicPr>
            <a:picLocks noChangeAspect="1"/>
          </p:cNvPicPr>
          <p:nvPr/>
        </p:nvPicPr>
        <p:blipFill>
          <a:blip r:embed="rId6"/>
          <a:stretch>
            <a:fillRect/>
          </a:stretch>
        </p:blipFill>
        <p:spPr>
          <a:xfrm>
            <a:off x="2244097" y="1047750"/>
            <a:ext cx="7703806" cy="455523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099760" y="128885"/>
            <a:ext cx="1907177"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硬件部分</a:t>
            </a:r>
          </a:p>
        </p:txBody>
      </p:sp>
      <p:pic>
        <p:nvPicPr>
          <p:cNvPr id="7" name="图形 6" descr="合上的书"/>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1220" y="133350"/>
            <a:ext cx="914400" cy="914400"/>
          </a:xfrm>
          <a:prstGeom prst="rect">
            <a:avLst/>
          </a:prstGeom>
        </p:spPr>
      </p:pic>
      <p:pic>
        <p:nvPicPr>
          <p:cNvPr id="8" name="图形 7"/>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838055" y="42545"/>
            <a:ext cx="2273674" cy="431657"/>
          </a:xfrm>
          <a:prstGeom prst="rect">
            <a:avLst/>
          </a:prstGeom>
        </p:spPr>
      </p:pic>
      <p:sp>
        <p:nvSpPr>
          <p:cNvPr id="11" name="文本框 10"/>
          <p:cNvSpPr txBox="1"/>
          <p:nvPr/>
        </p:nvSpPr>
        <p:spPr>
          <a:xfrm>
            <a:off x="3950673" y="6261744"/>
            <a:ext cx="4290654" cy="369332"/>
          </a:xfrm>
          <a:prstGeom prst="rect">
            <a:avLst/>
          </a:prstGeom>
          <a:noFill/>
        </p:spPr>
        <p:txBody>
          <a:bodyPr wrap="square">
            <a:spAutoFit/>
          </a:bodyPr>
          <a:lstStyle/>
          <a:p>
            <a:r>
              <a:rPr lang="zh-CN" altLang="en-US" b="1" kern="100" dirty="0">
                <a:ea typeface="宋体" panose="02010600030101010101" pitchFamily="2" charset="-122"/>
                <a:cs typeface="Times New Roman" panose="02020603050405020304" pitchFamily="18" charset="0"/>
              </a:rPr>
              <a:t>智能家具系统的引脚对应表及原理图</a:t>
            </a:r>
            <a:endParaRPr lang="zh-CN" altLang="en-US" dirty="0"/>
          </a:p>
        </p:txBody>
      </p:sp>
      <p:pic>
        <p:nvPicPr>
          <p:cNvPr id="3" name="图片 2"/>
          <p:cNvPicPr>
            <a:picLocks noChangeAspect="1"/>
          </p:cNvPicPr>
          <p:nvPr/>
        </p:nvPicPr>
        <p:blipFill>
          <a:blip r:embed="rId6"/>
          <a:stretch>
            <a:fillRect/>
          </a:stretch>
        </p:blipFill>
        <p:spPr>
          <a:xfrm>
            <a:off x="5934737" y="1366732"/>
            <a:ext cx="5702790" cy="4327254"/>
          </a:xfrm>
          <a:prstGeom prst="rect">
            <a:avLst/>
          </a:prstGeom>
        </p:spPr>
      </p:pic>
      <p:sp>
        <p:nvSpPr>
          <p:cNvPr id="4" name="文本框 3"/>
          <p:cNvSpPr txBox="1"/>
          <p:nvPr/>
        </p:nvSpPr>
        <p:spPr>
          <a:xfrm>
            <a:off x="9607138" y="1436914"/>
            <a:ext cx="1781298" cy="1472541"/>
          </a:xfrm>
          <a:prstGeom prst="rect">
            <a:avLst/>
          </a:prstGeom>
          <a:noFill/>
        </p:spPr>
        <p:txBody>
          <a:bodyPr wrap="square" rtlCol="0">
            <a:spAutoFit/>
          </a:bodyPr>
          <a:lstStyle/>
          <a:p>
            <a:endParaRPr lang="zh-CN" altLang="en-US" dirty="0"/>
          </a:p>
        </p:txBody>
      </p:sp>
      <p:cxnSp>
        <p:nvCxnSpPr>
          <p:cNvPr id="9" name="直接箭头连接符 8"/>
          <p:cNvCxnSpPr>
            <a:cxnSpLocks/>
            <a:endCxn id="10" idx="0"/>
          </p:cNvCxnSpPr>
          <p:nvPr/>
        </p:nvCxnSpPr>
        <p:spPr>
          <a:xfrm flipH="1">
            <a:off x="10342339" y="4521896"/>
            <a:ext cx="632553" cy="1462849"/>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8949846" y="5984745"/>
            <a:ext cx="2784985" cy="646331"/>
          </a:xfrm>
          <a:prstGeom prst="rect">
            <a:avLst/>
          </a:prstGeom>
          <a:noFill/>
        </p:spPr>
        <p:txBody>
          <a:bodyPr wrap="square" rtlCol="0">
            <a:spAutoFit/>
          </a:bodyPr>
          <a:lstStyle/>
          <a:p>
            <a:r>
              <a:rPr lang="zh-CN" altLang="en-US" dirty="0"/>
              <a:t>自主设计加湿器并且作为直插模块便于调试和使用</a:t>
            </a:r>
          </a:p>
        </p:txBody>
      </p:sp>
      <p:graphicFrame>
        <p:nvGraphicFramePr>
          <p:cNvPr id="2" name="表格 1">
            <a:extLst>
              <a:ext uri="{FF2B5EF4-FFF2-40B4-BE49-F238E27FC236}">
                <a16:creationId xmlns:a16="http://schemas.microsoft.com/office/drawing/2014/main" id="{A7E05481-F79D-F554-1BA4-B07A65B52698}"/>
              </a:ext>
            </a:extLst>
          </p:cNvPr>
          <p:cNvGraphicFramePr>
            <a:graphicFrameLocks noGrp="1"/>
          </p:cNvGraphicFramePr>
          <p:nvPr>
            <p:extLst>
              <p:ext uri="{D42A27DB-BD31-4B8C-83A1-F6EECF244321}">
                <p14:modId xmlns:p14="http://schemas.microsoft.com/office/powerpoint/2010/main" val="2236723720"/>
              </p:ext>
            </p:extLst>
          </p:nvPr>
        </p:nvGraphicFramePr>
        <p:xfrm>
          <a:off x="321220" y="1208693"/>
          <a:ext cx="5503382" cy="4672277"/>
        </p:xfrm>
        <a:graphic>
          <a:graphicData uri="http://schemas.openxmlformats.org/drawingml/2006/table">
            <a:tbl>
              <a:tblPr firstRow="1" firstCol="1" bandRow="1">
                <a:tableStyleId>{5C22544A-7EE6-4342-B048-85BDC9FD1C3A}</a:tableStyleId>
              </a:tblPr>
              <a:tblGrid>
                <a:gridCol w="1348329">
                  <a:extLst>
                    <a:ext uri="{9D8B030D-6E8A-4147-A177-3AD203B41FA5}">
                      <a16:colId xmlns:a16="http://schemas.microsoft.com/office/drawing/2014/main" val="1370957076"/>
                    </a:ext>
                  </a:extLst>
                </a:gridCol>
                <a:gridCol w="1347228">
                  <a:extLst>
                    <a:ext uri="{9D8B030D-6E8A-4147-A177-3AD203B41FA5}">
                      <a16:colId xmlns:a16="http://schemas.microsoft.com/office/drawing/2014/main" val="2085462914"/>
                    </a:ext>
                  </a:extLst>
                </a:gridCol>
                <a:gridCol w="1347228">
                  <a:extLst>
                    <a:ext uri="{9D8B030D-6E8A-4147-A177-3AD203B41FA5}">
                      <a16:colId xmlns:a16="http://schemas.microsoft.com/office/drawing/2014/main" val="1218080622"/>
                    </a:ext>
                  </a:extLst>
                </a:gridCol>
                <a:gridCol w="1460597">
                  <a:extLst>
                    <a:ext uri="{9D8B030D-6E8A-4147-A177-3AD203B41FA5}">
                      <a16:colId xmlns:a16="http://schemas.microsoft.com/office/drawing/2014/main" val="2456766130"/>
                    </a:ext>
                  </a:extLst>
                </a:gridCol>
              </a:tblGrid>
              <a:tr h="184651">
                <a:tc>
                  <a:txBody>
                    <a:bodyPr/>
                    <a:lstStyle/>
                    <a:p>
                      <a:pPr algn="ctr"/>
                      <a:r>
                        <a:rPr lang="zh-CN" sz="800" kern="100">
                          <a:effectLst/>
                        </a:rPr>
                        <a:t>名称</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功能</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引脚</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复用功能</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279494731"/>
                  </a:ext>
                </a:extLst>
              </a:tr>
              <a:tr h="451743">
                <a:tc>
                  <a:txBody>
                    <a:bodyPr/>
                    <a:lstStyle/>
                    <a:p>
                      <a:pPr algn="ctr">
                        <a:tabLst>
                          <a:tab pos="1631950" algn="l"/>
                        </a:tabLst>
                      </a:pPr>
                      <a:r>
                        <a:rPr lang="en-US" sz="800" kern="100">
                          <a:effectLst/>
                        </a:rPr>
                        <a:t> </a:t>
                      </a:r>
                      <a:endParaRPr lang="zh-CN" sz="800" kern="100">
                        <a:effectLst/>
                      </a:endParaRPr>
                    </a:p>
                    <a:p>
                      <a:pPr algn="ctr">
                        <a:tabLst>
                          <a:tab pos="1631950" algn="l"/>
                        </a:tabLst>
                      </a:pPr>
                      <a:r>
                        <a:rPr lang="en-US" sz="800" kern="100">
                          <a:effectLst/>
                        </a:rPr>
                        <a:t>ESP01SWiFi</a:t>
                      </a:r>
                      <a:r>
                        <a:rPr lang="zh-CN" sz="800" kern="100">
                          <a:effectLst/>
                        </a:rPr>
                        <a:t>模块</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通过</a:t>
                      </a:r>
                      <a:r>
                        <a:rPr lang="en-US" sz="800" kern="100">
                          <a:effectLst/>
                        </a:rPr>
                        <a:t>WIFI</a:t>
                      </a:r>
                      <a:r>
                        <a:rPr lang="zh-CN" sz="800" kern="100">
                          <a:effectLst/>
                        </a:rPr>
                        <a:t>连接阿里云平台，实现手机互联，传递信息</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 </a:t>
                      </a:r>
                      <a:endParaRPr lang="zh-CN" sz="800" kern="100">
                        <a:effectLst/>
                      </a:endParaRPr>
                    </a:p>
                    <a:p>
                      <a:pPr algn="ctr"/>
                      <a:r>
                        <a:rPr lang="en-US" sz="800" kern="100">
                          <a:effectLst/>
                        </a:rPr>
                        <a:t>PA2</a:t>
                      </a:r>
                      <a:r>
                        <a:rPr lang="zh-CN" sz="800" kern="100">
                          <a:effectLst/>
                        </a:rPr>
                        <a:t>、</a:t>
                      </a:r>
                      <a:r>
                        <a:rPr lang="en-US" sz="800" kern="100">
                          <a:effectLst/>
                        </a:rPr>
                        <a:t>PA3</a:t>
                      </a:r>
                      <a:endParaRPr lang="zh-CN" sz="800" kern="100">
                        <a:effectLst/>
                      </a:endParaRPr>
                    </a:p>
                    <a:p>
                      <a:pPr algn="ctr"/>
                      <a:r>
                        <a:rPr lang="en-US" sz="800" kern="100">
                          <a:effectLst/>
                        </a:rPr>
                        <a:t> </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 </a:t>
                      </a:r>
                      <a:endParaRPr lang="zh-CN" sz="800" kern="100">
                        <a:effectLst/>
                      </a:endParaRPr>
                    </a:p>
                    <a:p>
                      <a:pPr algn="ctr"/>
                      <a:r>
                        <a:rPr lang="en-US" sz="800" kern="100">
                          <a:effectLst/>
                        </a:rPr>
                        <a:t>TX2</a:t>
                      </a:r>
                      <a:r>
                        <a:rPr lang="zh-CN" sz="800" kern="100">
                          <a:effectLst/>
                        </a:rPr>
                        <a:t>、</a:t>
                      </a:r>
                      <a:r>
                        <a:rPr lang="en-US" sz="800" kern="100">
                          <a:effectLst/>
                        </a:rPr>
                        <a:t>RX2</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2050234846"/>
                  </a:ext>
                </a:extLst>
              </a:tr>
              <a:tr h="191908">
                <a:tc>
                  <a:txBody>
                    <a:bodyPr/>
                    <a:lstStyle/>
                    <a:p>
                      <a:pPr algn="ctr"/>
                      <a:r>
                        <a:rPr lang="en-US" sz="800" kern="100">
                          <a:effectLst/>
                        </a:rPr>
                        <a:t>ASRPRO</a:t>
                      </a:r>
                      <a:r>
                        <a:rPr lang="zh-CN" sz="800" kern="100">
                          <a:effectLst/>
                        </a:rPr>
                        <a:t>语音模块</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语音交互、控制系统</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PA9</a:t>
                      </a:r>
                      <a:r>
                        <a:rPr lang="zh-CN" sz="800" kern="100">
                          <a:effectLst/>
                        </a:rPr>
                        <a:t>、</a:t>
                      </a:r>
                      <a:r>
                        <a:rPr lang="en-US" sz="800" kern="100">
                          <a:effectLst/>
                        </a:rPr>
                        <a:t>PA10</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TX1</a:t>
                      </a:r>
                      <a:r>
                        <a:rPr lang="zh-CN" sz="800" kern="100">
                          <a:effectLst/>
                        </a:rPr>
                        <a:t>、</a:t>
                      </a:r>
                      <a:r>
                        <a:rPr lang="en-US" sz="800" kern="100">
                          <a:effectLst/>
                        </a:rPr>
                        <a:t>RX1</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3926841382"/>
                  </a:ext>
                </a:extLst>
              </a:tr>
              <a:tr h="191908">
                <a:tc>
                  <a:txBody>
                    <a:bodyPr/>
                    <a:lstStyle/>
                    <a:p>
                      <a:pPr algn="ctr"/>
                      <a:r>
                        <a:rPr lang="zh-CN" sz="800" kern="100">
                          <a:effectLst/>
                        </a:rPr>
                        <a:t>麦克风</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语音交互的输入端</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MIC+</a:t>
                      </a:r>
                      <a:r>
                        <a:rPr lang="zh-CN" sz="800" kern="100">
                          <a:effectLst/>
                        </a:rPr>
                        <a:t>、</a:t>
                      </a:r>
                      <a:r>
                        <a:rPr lang="en-US" sz="800" kern="100">
                          <a:effectLst/>
                        </a:rPr>
                        <a:t>MIC-</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MIC+</a:t>
                      </a:r>
                      <a:r>
                        <a:rPr lang="zh-CN" sz="800" kern="100">
                          <a:effectLst/>
                        </a:rPr>
                        <a:t>、</a:t>
                      </a:r>
                      <a:r>
                        <a:rPr lang="en-US" sz="800" kern="100">
                          <a:effectLst/>
                        </a:rPr>
                        <a:t>MIC-</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777267128"/>
                  </a:ext>
                </a:extLst>
              </a:tr>
              <a:tr h="191908">
                <a:tc>
                  <a:txBody>
                    <a:bodyPr/>
                    <a:lstStyle/>
                    <a:p>
                      <a:pPr algn="ctr"/>
                      <a:r>
                        <a:rPr lang="zh-CN" sz="800" kern="100">
                          <a:effectLst/>
                        </a:rPr>
                        <a:t>喇叭</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语音交互的输出端</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SPK-</a:t>
                      </a:r>
                      <a:r>
                        <a:rPr lang="zh-CN" sz="800" kern="100">
                          <a:effectLst/>
                        </a:rPr>
                        <a:t>、</a:t>
                      </a:r>
                      <a:r>
                        <a:rPr lang="en-US" sz="800" kern="100">
                          <a:effectLst/>
                        </a:rPr>
                        <a:t>SPK+</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SPK-</a:t>
                      </a:r>
                      <a:r>
                        <a:rPr lang="zh-CN" sz="800" kern="100">
                          <a:effectLst/>
                        </a:rPr>
                        <a:t>、</a:t>
                      </a:r>
                      <a:r>
                        <a:rPr lang="en-US" sz="800" kern="100">
                          <a:effectLst/>
                        </a:rPr>
                        <a:t>SPK+</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4222438086"/>
                  </a:ext>
                </a:extLst>
              </a:tr>
              <a:tr h="752905">
                <a:tc>
                  <a:txBody>
                    <a:bodyPr/>
                    <a:lstStyle/>
                    <a:p>
                      <a:pPr algn="ctr"/>
                      <a:r>
                        <a:rPr lang="en-US" sz="800" kern="100">
                          <a:effectLst/>
                        </a:rPr>
                        <a:t> </a:t>
                      </a:r>
                      <a:endParaRPr lang="zh-CN" sz="800" kern="100">
                        <a:effectLst/>
                      </a:endParaRPr>
                    </a:p>
                    <a:p>
                      <a:pPr algn="ctr"/>
                      <a:r>
                        <a:rPr lang="en-US" sz="800" kern="100">
                          <a:effectLst/>
                        </a:rPr>
                        <a:t> </a:t>
                      </a:r>
                      <a:endParaRPr lang="zh-CN" sz="800" kern="100">
                        <a:effectLst/>
                      </a:endParaRPr>
                    </a:p>
                    <a:p>
                      <a:pPr algn="ctr"/>
                      <a:r>
                        <a:rPr lang="en-US" sz="800" kern="100">
                          <a:effectLst/>
                        </a:rPr>
                        <a:t>1.3</a:t>
                      </a:r>
                      <a:r>
                        <a:rPr lang="zh-CN" sz="800" kern="100">
                          <a:effectLst/>
                        </a:rPr>
                        <a:t>寸</a:t>
                      </a:r>
                      <a:r>
                        <a:rPr lang="en-US" sz="800" kern="100">
                          <a:effectLst/>
                        </a:rPr>
                        <a:t>LCD</a:t>
                      </a:r>
                      <a:r>
                        <a:rPr lang="zh-CN" sz="800" kern="100">
                          <a:effectLst/>
                        </a:rPr>
                        <a:t>显示屏</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 </a:t>
                      </a:r>
                      <a:endParaRPr lang="zh-CN" sz="800" kern="100">
                        <a:effectLst/>
                      </a:endParaRPr>
                    </a:p>
                    <a:p>
                      <a:pPr algn="ctr"/>
                      <a:r>
                        <a:rPr lang="en-US" sz="800" kern="100">
                          <a:effectLst/>
                        </a:rPr>
                        <a:t> </a:t>
                      </a:r>
                      <a:endParaRPr lang="zh-CN" sz="800" kern="100">
                        <a:effectLst/>
                      </a:endParaRPr>
                    </a:p>
                    <a:p>
                      <a:pPr algn="ctr"/>
                      <a:r>
                        <a:rPr lang="zh-CN" sz="800" kern="100">
                          <a:effectLst/>
                        </a:rPr>
                        <a:t>显示温湿度等信息</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just"/>
                      <a:r>
                        <a:rPr lang="en-US" sz="800" kern="100">
                          <a:effectLst/>
                        </a:rPr>
                        <a:t> </a:t>
                      </a:r>
                      <a:endParaRPr lang="zh-CN" sz="800" kern="100">
                        <a:effectLst/>
                      </a:endParaRPr>
                    </a:p>
                    <a:p>
                      <a:pPr algn="ctr"/>
                      <a:r>
                        <a:rPr lang="en-US" sz="800" kern="100">
                          <a:effectLst/>
                        </a:rPr>
                        <a:t>PA1</a:t>
                      </a:r>
                      <a:r>
                        <a:rPr lang="zh-CN" sz="800" kern="100">
                          <a:effectLst/>
                        </a:rPr>
                        <a:t>、</a:t>
                      </a:r>
                      <a:r>
                        <a:rPr lang="en-US" sz="800" kern="100">
                          <a:effectLst/>
                        </a:rPr>
                        <a:t>PA4</a:t>
                      </a:r>
                      <a:r>
                        <a:rPr lang="zh-CN" sz="800" kern="100">
                          <a:effectLst/>
                        </a:rPr>
                        <a:t>、</a:t>
                      </a:r>
                      <a:r>
                        <a:rPr lang="en-US" sz="800" kern="100">
                          <a:effectLst/>
                        </a:rPr>
                        <a:t>PA5</a:t>
                      </a:r>
                      <a:r>
                        <a:rPr lang="zh-CN" sz="800" kern="100">
                          <a:effectLst/>
                        </a:rPr>
                        <a:t>、</a:t>
                      </a:r>
                      <a:r>
                        <a:rPr lang="en-US" sz="800" kern="100">
                          <a:effectLst/>
                        </a:rPr>
                        <a:t>PA6</a:t>
                      </a:r>
                      <a:r>
                        <a:rPr lang="zh-CN" sz="800" kern="100">
                          <a:effectLst/>
                        </a:rPr>
                        <a:t>、</a:t>
                      </a:r>
                      <a:r>
                        <a:rPr lang="en-US" sz="800" kern="100">
                          <a:effectLst/>
                        </a:rPr>
                        <a:t>PA7</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l"/>
                      <a:r>
                        <a:rPr lang="en-US" sz="800" kern="100">
                          <a:effectLst/>
                        </a:rPr>
                        <a:t>SCL</a:t>
                      </a:r>
                      <a:r>
                        <a:rPr lang="zh-CN" sz="800" kern="100">
                          <a:effectLst/>
                        </a:rPr>
                        <a:t>（时钟线）、</a:t>
                      </a:r>
                      <a:r>
                        <a:rPr lang="en-US" sz="800" kern="100">
                          <a:effectLst/>
                        </a:rPr>
                        <a:t>SDA</a:t>
                      </a:r>
                      <a:r>
                        <a:rPr lang="zh-CN" sz="800" kern="100">
                          <a:effectLst/>
                        </a:rPr>
                        <a:t>（数据线）、</a:t>
                      </a:r>
                      <a:r>
                        <a:rPr lang="en-US" sz="800" kern="100">
                          <a:effectLst/>
                        </a:rPr>
                        <a:t>RES</a:t>
                      </a:r>
                      <a:r>
                        <a:rPr lang="zh-CN" sz="800" kern="100">
                          <a:effectLst/>
                        </a:rPr>
                        <a:t>（复位线）、</a:t>
                      </a:r>
                      <a:r>
                        <a:rPr lang="en-US" sz="800" kern="100">
                          <a:effectLst/>
                        </a:rPr>
                        <a:t>DC</a:t>
                      </a:r>
                      <a:r>
                        <a:rPr lang="zh-CN" sz="800" kern="100">
                          <a:effectLst/>
                        </a:rPr>
                        <a:t>（数据</a:t>
                      </a:r>
                      <a:r>
                        <a:rPr lang="en-US" sz="800" kern="100">
                          <a:effectLst/>
                        </a:rPr>
                        <a:t>/</a:t>
                      </a:r>
                      <a:r>
                        <a:rPr lang="zh-CN" sz="800" kern="100">
                          <a:effectLst/>
                        </a:rPr>
                        <a:t>命令选择线）、</a:t>
                      </a:r>
                      <a:r>
                        <a:rPr lang="en-US" sz="800" kern="100">
                          <a:effectLst/>
                        </a:rPr>
                        <a:t>CS</a:t>
                      </a:r>
                      <a:r>
                        <a:rPr lang="zh-CN" sz="800" kern="100">
                          <a:effectLst/>
                        </a:rPr>
                        <a:t>（片选）、</a:t>
                      </a:r>
                      <a:r>
                        <a:rPr lang="en-US" sz="800" kern="100">
                          <a:effectLst/>
                        </a:rPr>
                        <a:t>BLK</a:t>
                      </a:r>
                      <a:r>
                        <a:rPr lang="zh-CN" sz="800" kern="100">
                          <a:effectLst/>
                        </a:rPr>
                        <a:t>（背光控制线）</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704315910"/>
                  </a:ext>
                </a:extLst>
              </a:tr>
              <a:tr h="301162">
                <a:tc>
                  <a:txBody>
                    <a:bodyPr/>
                    <a:lstStyle/>
                    <a:p>
                      <a:pPr algn="ctr"/>
                      <a:r>
                        <a:rPr lang="en-US" sz="800" kern="100">
                          <a:effectLst/>
                        </a:rPr>
                        <a:t> </a:t>
                      </a:r>
                      <a:endParaRPr lang="zh-CN" sz="800" kern="100">
                        <a:effectLst/>
                      </a:endParaRPr>
                    </a:p>
                    <a:p>
                      <a:pPr algn="ctr"/>
                      <a:r>
                        <a:rPr lang="en-US" sz="800" kern="100">
                          <a:effectLst/>
                        </a:rPr>
                        <a:t>0.96</a:t>
                      </a:r>
                      <a:r>
                        <a:rPr lang="zh-CN" sz="800" kern="100">
                          <a:effectLst/>
                        </a:rPr>
                        <a:t>寸</a:t>
                      </a:r>
                      <a:r>
                        <a:rPr lang="en-US" sz="800" kern="100">
                          <a:effectLst/>
                        </a:rPr>
                        <a:t>OLED</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用户身份识别的登录和操作系统界面</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 </a:t>
                      </a:r>
                      <a:endParaRPr lang="zh-CN" sz="800" kern="100">
                        <a:effectLst/>
                      </a:endParaRPr>
                    </a:p>
                    <a:p>
                      <a:pPr algn="ctr"/>
                      <a:r>
                        <a:rPr lang="en-US" sz="800" kern="100">
                          <a:effectLst/>
                        </a:rPr>
                        <a:t>PB6</a:t>
                      </a:r>
                      <a:r>
                        <a:rPr lang="zh-CN" sz="800" kern="100">
                          <a:effectLst/>
                        </a:rPr>
                        <a:t>、</a:t>
                      </a:r>
                      <a:r>
                        <a:rPr lang="en-US" sz="800" kern="100">
                          <a:effectLst/>
                        </a:rPr>
                        <a:t>PB7</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SCL</a:t>
                      </a:r>
                      <a:r>
                        <a:rPr lang="zh-CN" sz="800" kern="100">
                          <a:effectLst/>
                        </a:rPr>
                        <a:t>（时钟线）、</a:t>
                      </a:r>
                    </a:p>
                    <a:p>
                      <a:pPr algn="ctr"/>
                      <a:r>
                        <a:rPr lang="en-US" sz="800" kern="100">
                          <a:effectLst/>
                        </a:rPr>
                        <a:t>SDA</a:t>
                      </a:r>
                      <a:r>
                        <a:rPr lang="zh-CN" sz="800" kern="100">
                          <a:effectLst/>
                        </a:rPr>
                        <a:t>（数据线）</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2767717003"/>
                  </a:ext>
                </a:extLst>
              </a:tr>
              <a:tr h="184651">
                <a:tc>
                  <a:txBody>
                    <a:bodyPr/>
                    <a:lstStyle/>
                    <a:p>
                      <a:pPr algn="ctr"/>
                      <a:r>
                        <a:rPr lang="zh-CN" sz="800" kern="100">
                          <a:effectLst/>
                        </a:rPr>
                        <a:t>指纹识别模块</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用户的身份识别</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PB10</a:t>
                      </a:r>
                      <a:r>
                        <a:rPr lang="zh-CN" sz="800" kern="100">
                          <a:effectLst/>
                        </a:rPr>
                        <a:t>、</a:t>
                      </a:r>
                      <a:r>
                        <a:rPr lang="en-US" sz="800" kern="100">
                          <a:effectLst/>
                        </a:rPr>
                        <a:t>PB11</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TX3</a:t>
                      </a:r>
                      <a:r>
                        <a:rPr lang="zh-CN" sz="800" kern="100">
                          <a:effectLst/>
                        </a:rPr>
                        <a:t>、</a:t>
                      </a:r>
                      <a:r>
                        <a:rPr lang="en-US" sz="800" kern="100">
                          <a:effectLst/>
                        </a:rPr>
                        <a:t>RX3</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1023221687"/>
                  </a:ext>
                </a:extLst>
              </a:tr>
              <a:tr h="301162">
                <a:tc>
                  <a:txBody>
                    <a:bodyPr/>
                    <a:lstStyle/>
                    <a:p>
                      <a:pPr algn="ctr"/>
                      <a:r>
                        <a:rPr lang="zh-CN" sz="800" kern="100">
                          <a:effectLst/>
                        </a:rPr>
                        <a:t>蓝牙模块</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通过串口与其他设备传递信息、互联</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PA2</a:t>
                      </a:r>
                      <a:r>
                        <a:rPr lang="zh-CN" sz="800" kern="100">
                          <a:effectLst/>
                        </a:rPr>
                        <a:t>、</a:t>
                      </a:r>
                      <a:r>
                        <a:rPr lang="en-US" sz="800" kern="100">
                          <a:effectLst/>
                        </a:rPr>
                        <a:t>PA3</a:t>
                      </a:r>
                      <a:r>
                        <a:rPr lang="zh-CN" sz="800" kern="100">
                          <a:effectLst/>
                        </a:rPr>
                        <a:t>（</a:t>
                      </a:r>
                      <a:r>
                        <a:rPr lang="en-US" sz="800" kern="100">
                          <a:effectLst/>
                        </a:rPr>
                        <a:t>ASRPRO</a:t>
                      </a:r>
                      <a:r>
                        <a:rPr lang="zh-CN" sz="800" kern="100">
                          <a:effectLst/>
                        </a:rPr>
                        <a:t>）</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TX</a:t>
                      </a:r>
                      <a:r>
                        <a:rPr lang="zh-CN" sz="800" kern="100">
                          <a:effectLst/>
                        </a:rPr>
                        <a:t>、</a:t>
                      </a:r>
                      <a:r>
                        <a:rPr lang="en-US" sz="800" kern="100">
                          <a:effectLst/>
                        </a:rPr>
                        <a:t>RX</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435207033"/>
                  </a:ext>
                </a:extLst>
              </a:tr>
              <a:tr h="183038">
                <a:tc>
                  <a:txBody>
                    <a:bodyPr/>
                    <a:lstStyle/>
                    <a:p>
                      <a:pPr algn="ctr"/>
                      <a:r>
                        <a:rPr lang="zh-CN" sz="800" kern="100">
                          <a:effectLst/>
                        </a:rPr>
                        <a:t>水位传感器模块</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dirty="0">
                          <a:effectLst/>
                        </a:rPr>
                        <a:t>监测水位</a:t>
                      </a:r>
                      <a:endParaRPr lang="zh-CN" sz="800" kern="100" dirty="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PB0</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ADC12_IN8</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2947869217"/>
                  </a:ext>
                </a:extLst>
              </a:tr>
              <a:tr h="301162">
                <a:tc>
                  <a:txBody>
                    <a:bodyPr/>
                    <a:lstStyle/>
                    <a:p>
                      <a:pPr algn="ctr"/>
                      <a:r>
                        <a:rPr lang="zh-CN" sz="800" kern="100">
                          <a:effectLst/>
                        </a:rPr>
                        <a:t>加湿器模块</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加湿空气</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PA15 </a:t>
                      </a:r>
                      <a:endParaRPr lang="zh-CN" sz="800" kern="100">
                        <a:effectLst/>
                      </a:endParaRPr>
                    </a:p>
                    <a:p>
                      <a:pPr algn="ctr"/>
                      <a:r>
                        <a:rPr lang="en-US" sz="800" kern="100">
                          <a:effectLst/>
                        </a:rPr>
                        <a:t>COM2</a:t>
                      </a:r>
                      <a:r>
                        <a:rPr lang="zh-CN" sz="800" kern="100">
                          <a:effectLst/>
                        </a:rPr>
                        <a:t>、</a:t>
                      </a:r>
                      <a:r>
                        <a:rPr lang="en-US" sz="800" kern="100">
                          <a:effectLst/>
                        </a:rPr>
                        <a:t>NO2</a:t>
                      </a:r>
                      <a:r>
                        <a:rPr lang="zh-CN" sz="800" kern="100">
                          <a:effectLst/>
                        </a:rPr>
                        <a:t>（继电器）</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a:t>
                      </a:r>
                      <a:r>
                        <a:rPr lang="zh-CN" sz="800" kern="100">
                          <a:effectLst/>
                        </a:rPr>
                        <a:t>重映射</a:t>
                      </a:r>
                      <a:r>
                        <a:rPr lang="en-US" sz="800" kern="100">
                          <a:effectLst/>
                        </a:rPr>
                        <a:t>)TIM2_CH1_ETR</a:t>
                      </a:r>
                      <a:endParaRPr lang="zh-CN" sz="800" kern="100">
                        <a:effectLst/>
                      </a:endParaRPr>
                    </a:p>
                    <a:p>
                      <a:pPr algn="ctr"/>
                      <a:r>
                        <a:rPr lang="zh-CN" sz="800" kern="100">
                          <a:effectLst/>
                        </a:rPr>
                        <a:t>高压隔离</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60229830"/>
                  </a:ext>
                </a:extLst>
              </a:tr>
              <a:tr h="184651">
                <a:tc>
                  <a:txBody>
                    <a:bodyPr/>
                    <a:lstStyle/>
                    <a:p>
                      <a:pPr algn="ctr"/>
                      <a:r>
                        <a:rPr lang="zh-CN" sz="800" kern="100">
                          <a:effectLst/>
                        </a:rPr>
                        <a:t>温湿度传感器</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采集温度湿度信息</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PA11</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a:t>
                      </a:r>
                      <a:r>
                        <a:rPr lang="zh-CN" sz="800" kern="100">
                          <a:effectLst/>
                        </a:rPr>
                        <a:t>重映射</a:t>
                      </a:r>
                      <a:r>
                        <a:rPr lang="en-US" sz="800" kern="100">
                          <a:effectLst/>
                        </a:rPr>
                        <a:t>)DATA</a:t>
                      </a:r>
                      <a:r>
                        <a:rPr lang="zh-CN" sz="800" kern="100">
                          <a:effectLst/>
                        </a:rPr>
                        <a:t>（单总线）</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1784267923"/>
                  </a:ext>
                </a:extLst>
              </a:tr>
              <a:tr h="184651">
                <a:tc>
                  <a:txBody>
                    <a:bodyPr/>
                    <a:lstStyle/>
                    <a:p>
                      <a:pPr algn="ctr"/>
                      <a:r>
                        <a:rPr lang="zh-CN" sz="800" kern="100">
                          <a:effectLst/>
                        </a:rPr>
                        <a:t>继电器模块</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控制电路通断</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PB4</a:t>
                      </a:r>
                      <a:r>
                        <a:rPr lang="zh-CN" sz="800" kern="100">
                          <a:effectLst/>
                        </a:rPr>
                        <a:t>、</a:t>
                      </a:r>
                      <a:r>
                        <a:rPr lang="en-US" sz="800" kern="100">
                          <a:effectLst/>
                        </a:rPr>
                        <a:t>PB5</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普通</a:t>
                      </a:r>
                      <a:r>
                        <a:rPr lang="en-US" sz="800" kern="100">
                          <a:effectLst/>
                        </a:rPr>
                        <a:t>IO</a:t>
                      </a:r>
                      <a:r>
                        <a:rPr lang="zh-CN" sz="800" kern="100">
                          <a:effectLst/>
                        </a:rPr>
                        <a:t>口</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2253766804"/>
                  </a:ext>
                </a:extLst>
              </a:tr>
              <a:tr h="184651">
                <a:tc>
                  <a:txBody>
                    <a:bodyPr/>
                    <a:lstStyle/>
                    <a:p>
                      <a:pPr algn="ctr"/>
                      <a:r>
                        <a:rPr lang="zh-CN" sz="800" kern="100">
                          <a:effectLst/>
                        </a:rPr>
                        <a:t>红色</a:t>
                      </a:r>
                      <a:r>
                        <a:rPr lang="en-US" sz="800" kern="100">
                          <a:effectLst/>
                        </a:rPr>
                        <a:t>LED</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报警提示</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PA12</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普通</a:t>
                      </a:r>
                      <a:r>
                        <a:rPr lang="en-US" sz="800" kern="100">
                          <a:effectLst/>
                        </a:rPr>
                        <a:t>IO</a:t>
                      </a:r>
                      <a:r>
                        <a:rPr lang="zh-CN" sz="800" kern="100">
                          <a:effectLst/>
                        </a:rPr>
                        <a:t>口</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4241274005"/>
                  </a:ext>
                </a:extLst>
              </a:tr>
              <a:tr h="191908">
                <a:tc>
                  <a:txBody>
                    <a:bodyPr/>
                    <a:lstStyle/>
                    <a:p>
                      <a:pPr algn="ctr"/>
                      <a:r>
                        <a:rPr lang="zh-CN" sz="800" kern="100">
                          <a:effectLst/>
                        </a:rPr>
                        <a:t>有源蜂鸣器</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实现报警功能</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PB1</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普通</a:t>
                      </a:r>
                      <a:r>
                        <a:rPr lang="en-US" sz="800" kern="100">
                          <a:effectLst/>
                        </a:rPr>
                        <a:t>IO</a:t>
                      </a:r>
                      <a:r>
                        <a:rPr lang="zh-CN" sz="800" kern="100">
                          <a:effectLst/>
                        </a:rPr>
                        <a:t>口</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3072106110"/>
                  </a:ext>
                </a:extLst>
              </a:tr>
              <a:tr h="301162">
                <a:tc>
                  <a:txBody>
                    <a:bodyPr/>
                    <a:lstStyle/>
                    <a:p>
                      <a:pPr algn="ctr"/>
                      <a:r>
                        <a:rPr lang="zh-CN" sz="800" kern="100">
                          <a:effectLst/>
                        </a:rPr>
                        <a:t>按键</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用户身份识别的操作控制</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PB12</a:t>
                      </a:r>
                      <a:r>
                        <a:rPr lang="zh-CN" sz="800" kern="100">
                          <a:effectLst/>
                        </a:rPr>
                        <a:t>、</a:t>
                      </a:r>
                      <a:r>
                        <a:rPr lang="en-US" sz="800" kern="100">
                          <a:effectLst/>
                        </a:rPr>
                        <a:t>PB13</a:t>
                      </a:r>
                      <a:r>
                        <a:rPr lang="zh-CN" sz="800" kern="100">
                          <a:effectLst/>
                        </a:rPr>
                        <a:t>、</a:t>
                      </a:r>
                    </a:p>
                    <a:p>
                      <a:pPr algn="ctr"/>
                      <a:r>
                        <a:rPr lang="en-US" sz="800" kern="100">
                          <a:effectLst/>
                        </a:rPr>
                        <a:t>PB14</a:t>
                      </a:r>
                      <a:r>
                        <a:rPr lang="zh-CN" sz="800" kern="100">
                          <a:effectLst/>
                        </a:rPr>
                        <a:t>、</a:t>
                      </a:r>
                      <a:r>
                        <a:rPr lang="en-US" sz="800" kern="100">
                          <a:effectLst/>
                        </a:rPr>
                        <a:t>PB15</a:t>
                      </a:r>
                      <a:r>
                        <a:rPr lang="zh-CN" sz="800" kern="100">
                          <a:effectLst/>
                        </a:rPr>
                        <a:t>、</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普通</a:t>
                      </a:r>
                      <a:r>
                        <a:rPr lang="en-US" sz="800" kern="100">
                          <a:effectLst/>
                        </a:rPr>
                        <a:t>IO</a:t>
                      </a:r>
                      <a:r>
                        <a:rPr lang="zh-CN" sz="800" kern="100">
                          <a:effectLst/>
                        </a:rPr>
                        <a:t>口</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1346955238"/>
                  </a:ext>
                </a:extLst>
              </a:tr>
              <a:tr h="200777">
                <a:tc>
                  <a:txBody>
                    <a:bodyPr/>
                    <a:lstStyle/>
                    <a:p>
                      <a:pPr algn="ctr"/>
                      <a:r>
                        <a:rPr lang="en-US" sz="800" kern="100">
                          <a:effectLst/>
                        </a:rPr>
                        <a:t>5V</a:t>
                      </a:r>
                      <a:r>
                        <a:rPr lang="zh-CN" sz="800" kern="100">
                          <a:effectLst/>
                        </a:rPr>
                        <a:t>电源模块</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供电</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5V</a:t>
                      </a:r>
                      <a:r>
                        <a:rPr lang="zh-CN" sz="800" kern="100">
                          <a:effectLst/>
                        </a:rPr>
                        <a:t>、</a:t>
                      </a:r>
                      <a:r>
                        <a:rPr lang="en-US" sz="800" kern="100">
                          <a:effectLst/>
                        </a:rPr>
                        <a:t>VCC</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供电</a:t>
                      </a:r>
                      <a:endParaRPr lang="zh-CN" sz="800" kern="10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1809993941"/>
                  </a:ext>
                </a:extLst>
              </a:tr>
              <a:tr h="188279">
                <a:tc>
                  <a:txBody>
                    <a:bodyPr/>
                    <a:lstStyle/>
                    <a:p>
                      <a:pPr algn="ctr"/>
                      <a:r>
                        <a:rPr lang="en-US" sz="800" kern="100">
                          <a:effectLst/>
                        </a:rPr>
                        <a:t>LED</a:t>
                      </a:r>
                      <a:r>
                        <a:rPr lang="zh-CN" sz="800" kern="100">
                          <a:effectLst/>
                        </a:rPr>
                        <a:t>灯链</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a:effectLst/>
                        </a:rPr>
                        <a:t>模拟灯光控制效果</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en-US" sz="800" kern="100">
                          <a:effectLst/>
                        </a:rPr>
                        <a:t>COM1</a:t>
                      </a:r>
                      <a:r>
                        <a:rPr lang="zh-CN" sz="800" kern="100">
                          <a:effectLst/>
                        </a:rPr>
                        <a:t>、</a:t>
                      </a:r>
                      <a:r>
                        <a:rPr lang="en-US" sz="800" kern="100">
                          <a:effectLst/>
                        </a:rPr>
                        <a:t>NO1</a:t>
                      </a:r>
                      <a:r>
                        <a:rPr lang="zh-CN" sz="800" kern="100">
                          <a:effectLst/>
                        </a:rPr>
                        <a:t>（继电器）</a:t>
                      </a:r>
                      <a:endParaRPr lang="zh-CN" sz="800" kern="100">
                        <a:effectLst/>
                        <a:latin typeface="Times New Roman" panose="02020603050405020304" pitchFamily="18" charset="0"/>
                        <a:ea typeface="宋体" panose="02010600030101010101" pitchFamily="2" charset="-122"/>
                      </a:endParaRPr>
                    </a:p>
                  </a:txBody>
                  <a:tcPr marL="51671" marR="51671" marT="0" marB="0"/>
                </a:tc>
                <a:tc>
                  <a:txBody>
                    <a:bodyPr/>
                    <a:lstStyle/>
                    <a:p>
                      <a:pPr algn="ctr"/>
                      <a:r>
                        <a:rPr lang="zh-CN" sz="800" kern="100" dirty="0">
                          <a:effectLst/>
                        </a:rPr>
                        <a:t>高压隔离</a:t>
                      </a:r>
                      <a:endParaRPr lang="zh-CN" sz="800" kern="100" dirty="0">
                        <a:effectLst/>
                        <a:latin typeface="Times New Roman" panose="02020603050405020304" pitchFamily="18" charset="0"/>
                        <a:ea typeface="宋体" panose="02010600030101010101" pitchFamily="2" charset="-122"/>
                      </a:endParaRPr>
                    </a:p>
                  </a:txBody>
                  <a:tcPr marL="51671" marR="51671" marT="0" marB="0"/>
                </a:tc>
                <a:extLst>
                  <a:ext uri="{0D108BD9-81ED-4DB2-BD59-A6C34878D82A}">
                    <a16:rowId xmlns:a16="http://schemas.microsoft.com/office/drawing/2014/main" val="875556215"/>
                  </a:ext>
                </a:extLst>
              </a:tr>
            </a:tbl>
          </a:graphicData>
        </a:graphic>
      </p:graphicFrame>
      <p:sp>
        <p:nvSpPr>
          <p:cNvPr id="5" name="Rectangle 1">
            <a:extLst>
              <a:ext uri="{FF2B5EF4-FFF2-40B4-BE49-F238E27FC236}">
                <a16:creationId xmlns:a16="http://schemas.microsoft.com/office/drawing/2014/main" id="{555F74E5-53FB-8EF7-D5DC-2022BD64DABE}"/>
              </a:ext>
            </a:extLst>
          </p:cNvPr>
          <p:cNvSpPr>
            <a:spLocks noChangeArrowheads="1"/>
          </p:cNvSpPr>
          <p:nvPr/>
        </p:nvSpPr>
        <p:spPr bwMode="auto">
          <a:xfrm>
            <a:off x="2070100" y="18176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538965" y="474202"/>
            <a:ext cx="1907177"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加湿器模块</a:t>
            </a:r>
          </a:p>
        </p:txBody>
      </p:sp>
      <p:pic>
        <p:nvPicPr>
          <p:cNvPr id="3" name="图形 2" descr="合上的书"/>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9640" y="254724"/>
            <a:ext cx="914400" cy="914400"/>
          </a:xfrm>
          <a:prstGeom prst="rect">
            <a:avLst/>
          </a:prstGeom>
        </p:spPr>
      </p:pic>
      <p:pic>
        <p:nvPicPr>
          <p:cNvPr id="13" name="图形 12"/>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838055" y="42545"/>
            <a:ext cx="2273674" cy="431657"/>
          </a:xfrm>
          <a:prstGeom prst="rect">
            <a:avLst/>
          </a:prstGeom>
        </p:spPr>
      </p:pic>
      <p:pic>
        <p:nvPicPr>
          <p:cNvPr id="10" name="图片 9"/>
          <p:cNvPicPr>
            <a:picLocks noChangeAspect="1"/>
          </p:cNvPicPr>
          <p:nvPr/>
        </p:nvPicPr>
        <p:blipFill>
          <a:blip r:embed="rId6"/>
          <a:srcRect l="5627" t="11112" r="8051" b="13669"/>
          <a:stretch>
            <a:fillRect/>
          </a:stretch>
        </p:blipFill>
        <p:spPr>
          <a:xfrm>
            <a:off x="1815496" y="1265376"/>
            <a:ext cx="4446468" cy="2990801"/>
          </a:xfrm>
          <a:prstGeom prst="rect">
            <a:avLst/>
          </a:prstGeom>
          <a:ln>
            <a:noFill/>
          </a:ln>
        </p:spPr>
      </p:pic>
      <p:sp>
        <p:nvSpPr>
          <p:cNvPr id="14" name="文本框 13"/>
          <p:cNvSpPr txBox="1"/>
          <p:nvPr/>
        </p:nvSpPr>
        <p:spPr>
          <a:xfrm>
            <a:off x="3126936" y="4256177"/>
            <a:ext cx="1786900" cy="369332"/>
          </a:xfrm>
          <a:prstGeom prst="rect">
            <a:avLst/>
          </a:prstGeom>
          <a:noFill/>
        </p:spPr>
        <p:txBody>
          <a:bodyPr wrap="square" rtlCol="0">
            <a:spAutoFit/>
          </a:bodyPr>
          <a:lstStyle/>
          <a:p>
            <a:r>
              <a:rPr lang="zh-CN" altLang="en-US" dirty="0"/>
              <a:t>加湿器原理图</a:t>
            </a:r>
          </a:p>
        </p:txBody>
      </p:sp>
      <p:pic>
        <p:nvPicPr>
          <p:cNvPr id="15" name="图片 14"/>
          <p:cNvPicPr>
            <a:picLocks noChangeAspect="1"/>
          </p:cNvPicPr>
          <p:nvPr/>
        </p:nvPicPr>
        <p:blipFill>
          <a:blip r:embed="rId7"/>
          <a:srcRect l="2311" t="4187" r="1722" b="2103"/>
          <a:stretch>
            <a:fillRect/>
          </a:stretch>
        </p:blipFill>
        <p:spPr>
          <a:xfrm>
            <a:off x="6606480" y="4329087"/>
            <a:ext cx="3651885" cy="1369060"/>
          </a:xfrm>
          <a:prstGeom prst="rect">
            <a:avLst/>
          </a:prstGeom>
          <a:ln>
            <a:noFill/>
          </a:ln>
        </p:spPr>
      </p:pic>
      <p:sp>
        <p:nvSpPr>
          <p:cNvPr id="17" name="文本框 16"/>
          <p:cNvSpPr txBox="1"/>
          <p:nvPr/>
        </p:nvSpPr>
        <p:spPr>
          <a:xfrm>
            <a:off x="7765910" y="5775341"/>
            <a:ext cx="1610797" cy="375449"/>
          </a:xfrm>
          <a:prstGeom prst="rect">
            <a:avLst/>
          </a:prstGeom>
          <a:noFill/>
        </p:spPr>
        <p:txBody>
          <a:bodyPr wrap="square" rtlCol="0">
            <a:spAutoFit/>
          </a:bodyPr>
          <a:lstStyle/>
          <a:p>
            <a:r>
              <a:rPr lang="zh-CN" altLang="en-US" dirty="0"/>
              <a:t>加湿器</a:t>
            </a:r>
            <a:r>
              <a:rPr lang="en-US" altLang="zh-CN" dirty="0"/>
              <a:t>3D</a:t>
            </a:r>
            <a:r>
              <a:rPr lang="zh-CN" altLang="en-US" dirty="0"/>
              <a:t>图</a:t>
            </a:r>
          </a:p>
        </p:txBody>
      </p:sp>
      <p:sp>
        <p:nvSpPr>
          <p:cNvPr id="18" name="文本框 17"/>
          <p:cNvSpPr txBox="1"/>
          <p:nvPr/>
        </p:nvSpPr>
        <p:spPr>
          <a:xfrm>
            <a:off x="7181896" y="3466565"/>
            <a:ext cx="2778826" cy="646331"/>
          </a:xfrm>
          <a:prstGeom prst="rect">
            <a:avLst/>
          </a:prstGeom>
          <a:noFill/>
        </p:spPr>
        <p:txBody>
          <a:bodyPr wrap="square" rtlCol="0">
            <a:spAutoFit/>
          </a:bodyPr>
          <a:lstStyle/>
          <a:p>
            <a:r>
              <a:rPr lang="zh-CN" altLang="en-US" dirty="0"/>
              <a:t>使用</a:t>
            </a:r>
            <a:r>
              <a:rPr lang="en-US" altLang="zh-CN" dirty="0"/>
              <a:t>NMOS</a:t>
            </a:r>
            <a:r>
              <a:rPr lang="zh-CN" altLang="en-US" dirty="0"/>
              <a:t>管实现输出</a:t>
            </a:r>
            <a:r>
              <a:rPr lang="en-US" altLang="zh-CN" dirty="0"/>
              <a:t>110kHZ</a:t>
            </a:r>
            <a:r>
              <a:rPr lang="zh-CN" altLang="en-US" dirty="0"/>
              <a:t>的方波脉冲</a:t>
            </a:r>
          </a:p>
        </p:txBody>
      </p:sp>
      <p:cxnSp>
        <p:nvCxnSpPr>
          <p:cNvPr id="20" name="直接箭头连接符 19"/>
          <p:cNvCxnSpPr>
            <a:cxnSpLocks/>
            <a:endCxn id="18" idx="1"/>
          </p:cNvCxnSpPr>
          <p:nvPr/>
        </p:nvCxnSpPr>
        <p:spPr>
          <a:xfrm>
            <a:off x="4223084" y="3473567"/>
            <a:ext cx="2958812" cy="316164"/>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6502002" y="1449881"/>
            <a:ext cx="3756363" cy="1200329"/>
          </a:xfrm>
          <a:prstGeom prst="rect">
            <a:avLst/>
          </a:prstGeom>
          <a:noFill/>
        </p:spPr>
        <p:txBody>
          <a:bodyPr wrap="square">
            <a:spAutoFit/>
          </a:bodyPr>
          <a:lstStyle/>
          <a:p>
            <a:r>
              <a:rPr lang="zh-CN" altLang="zh-CN" sz="1800" b="1" kern="100" dirty="0">
                <a:effectLst/>
                <a:ea typeface="宋体" panose="02010600030101010101" pitchFamily="2" charset="-122"/>
                <a:cs typeface="Times New Roman" panose="02020603050405020304" pitchFamily="18" charset="0"/>
              </a:rPr>
              <a:t>三脚升压电感</a:t>
            </a:r>
            <a:r>
              <a:rPr lang="zh-CN" altLang="en-US" sz="1800" b="1" kern="100" dirty="0">
                <a:effectLst/>
                <a:ea typeface="宋体" panose="02010600030101010101" pitchFamily="2" charset="-122"/>
                <a:cs typeface="Times New Roman" panose="02020603050405020304" pitchFamily="18" charset="0"/>
              </a:rPr>
              <a:t>：</a:t>
            </a:r>
            <a:r>
              <a:rPr lang="zh-CN" altLang="zh-CN" sz="1800" kern="100" dirty="0">
                <a:effectLst/>
                <a:ea typeface="宋体" panose="02010600030101010101" pitchFamily="2" charset="-122"/>
                <a:cs typeface="Times New Roman" panose="02020603050405020304" pitchFamily="18" charset="0"/>
              </a:rPr>
              <a:t>利用电感的互感特性，将初级电能转化为磁能，磁能感应到次级时，次级将磁能再转换成电能</a:t>
            </a:r>
            <a:endParaRPr lang="zh-CN" altLang="en-US" dirty="0"/>
          </a:p>
        </p:txBody>
      </p:sp>
      <p:cxnSp>
        <p:nvCxnSpPr>
          <p:cNvPr id="5" name="直接箭头连接符 4">
            <a:extLst>
              <a:ext uri="{FF2B5EF4-FFF2-40B4-BE49-F238E27FC236}">
                <a16:creationId xmlns:a16="http://schemas.microsoft.com/office/drawing/2014/main" id="{404247AD-47F0-5E58-0348-7865FCABA8BF}"/>
              </a:ext>
            </a:extLst>
          </p:cNvPr>
          <p:cNvCxnSpPr>
            <a:cxnSpLocks/>
          </p:cNvCxnSpPr>
          <p:nvPr/>
        </p:nvCxnSpPr>
        <p:spPr>
          <a:xfrm>
            <a:off x="4223084" y="3475598"/>
            <a:ext cx="4054642" cy="1932521"/>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C703DAA3-5090-68CF-DA34-222E826CDC5C}"/>
              </a:ext>
            </a:extLst>
          </p:cNvPr>
          <p:cNvCxnSpPr>
            <a:cxnSpLocks/>
            <a:endCxn id="25" idx="1"/>
          </p:cNvCxnSpPr>
          <p:nvPr/>
        </p:nvCxnSpPr>
        <p:spPr>
          <a:xfrm flipV="1">
            <a:off x="4038730" y="2050046"/>
            <a:ext cx="2463272" cy="39838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par>
                                <p:cTn id="19" presetID="10"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099760" y="128885"/>
            <a:ext cx="1907177"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硬件部分</a:t>
            </a:r>
          </a:p>
        </p:txBody>
      </p:sp>
      <p:pic>
        <p:nvPicPr>
          <p:cNvPr id="7" name="图形 6" descr="合上的书"/>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1220" y="133350"/>
            <a:ext cx="914400" cy="914400"/>
          </a:xfrm>
          <a:prstGeom prst="rect">
            <a:avLst/>
          </a:prstGeom>
        </p:spPr>
      </p:pic>
      <p:pic>
        <p:nvPicPr>
          <p:cNvPr id="8" name="图形 7"/>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838055" y="42545"/>
            <a:ext cx="2273674" cy="431657"/>
          </a:xfrm>
          <a:prstGeom prst="rect">
            <a:avLst/>
          </a:prstGeom>
        </p:spPr>
      </p:pic>
      <p:sp>
        <p:nvSpPr>
          <p:cNvPr id="11" name="文本框 10"/>
          <p:cNvSpPr txBox="1"/>
          <p:nvPr/>
        </p:nvSpPr>
        <p:spPr>
          <a:xfrm>
            <a:off x="4648891" y="6040730"/>
            <a:ext cx="2894218" cy="369332"/>
          </a:xfrm>
          <a:prstGeom prst="rect">
            <a:avLst/>
          </a:prstGeom>
          <a:noFill/>
        </p:spPr>
        <p:txBody>
          <a:bodyPr wrap="square">
            <a:spAutoFit/>
          </a:bodyPr>
          <a:lstStyle/>
          <a:p>
            <a:r>
              <a:rPr lang="zh-CN" altLang="en-US" b="1" kern="100" dirty="0">
                <a:ea typeface="宋体" panose="02010600030101010101" pitchFamily="2" charset="-122"/>
                <a:cs typeface="Times New Roman" panose="02020603050405020304" pitchFamily="18" charset="0"/>
              </a:rPr>
              <a:t>智能家具系统</a:t>
            </a:r>
            <a:r>
              <a:rPr lang="en-US" altLang="zh-CN" b="1" kern="100" dirty="0">
                <a:ea typeface="宋体" panose="02010600030101010101" pitchFamily="2" charset="-122"/>
                <a:cs typeface="Times New Roman" panose="02020603050405020304" pitchFamily="18" charset="0"/>
              </a:rPr>
              <a:t>PCB</a:t>
            </a:r>
            <a:r>
              <a:rPr lang="zh-CN" altLang="en-US" b="1" kern="100" dirty="0">
                <a:ea typeface="宋体" panose="02010600030101010101" pitchFamily="2" charset="-122"/>
                <a:cs typeface="Times New Roman" panose="02020603050405020304" pitchFamily="18" charset="0"/>
              </a:rPr>
              <a:t>的</a:t>
            </a:r>
            <a:r>
              <a:rPr lang="en-US" altLang="zh-CN" b="1" kern="100" dirty="0">
                <a:ea typeface="宋体" panose="02010600030101010101" pitchFamily="2" charset="-122"/>
                <a:cs typeface="Times New Roman" panose="02020603050405020304" pitchFamily="18" charset="0"/>
              </a:rPr>
              <a:t>3D</a:t>
            </a:r>
            <a:r>
              <a:rPr lang="zh-CN" altLang="en-US" b="1" kern="100" dirty="0">
                <a:ea typeface="宋体" panose="02010600030101010101" pitchFamily="2" charset="-122"/>
                <a:cs typeface="Times New Roman" panose="02020603050405020304" pitchFamily="18" charset="0"/>
              </a:rPr>
              <a:t>图</a:t>
            </a:r>
            <a:endParaRPr lang="zh-CN" altLang="en-US" dirty="0"/>
          </a:p>
        </p:txBody>
      </p:sp>
      <p:pic>
        <p:nvPicPr>
          <p:cNvPr id="2" name="图片 1"/>
          <p:cNvPicPr>
            <a:picLocks noChangeAspect="1"/>
          </p:cNvPicPr>
          <p:nvPr/>
        </p:nvPicPr>
        <p:blipFill>
          <a:blip r:embed="rId6" cstate="print">
            <a:extLst>
              <a:ext uri="{28A0092B-C50C-407E-A947-70E740481C1C}">
                <a14:useLocalDpi xmlns:a14="http://schemas.microsoft.com/office/drawing/2010/main" val="0"/>
              </a:ext>
            </a:extLst>
          </a:blip>
          <a:srcRect t="3294" b="2545"/>
          <a:stretch>
            <a:fillRect/>
          </a:stretch>
        </p:blipFill>
        <p:spPr>
          <a:xfrm>
            <a:off x="2888259" y="931569"/>
            <a:ext cx="6415482" cy="487286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951605" y="0"/>
            <a:ext cx="300445" cy="6858000"/>
          </a:xfrm>
          <a:prstGeom prst="rect">
            <a:avLst/>
          </a:prstGeom>
          <a:solidFill>
            <a:schemeClr val="accent1"/>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Medium" panose="020B0600000000000000" pitchFamily="34" charset="-122"/>
              <a:ea typeface="思源黑体 Medium" panose="020B0600000000000000" pitchFamily="34" charset="-122"/>
            </a:endParaRPr>
          </a:p>
        </p:txBody>
      </p:sp>
      <p:pic>
        <p:nvPicPr>
          <p:cNvPr id="4" name="图片 3"/>
          <p:cNvPicPr>
            <a:picLocks noChangeAspect="1"/>
          </p:cNvPicPr>
          <p:nvPr/>
        </p:nvPicPr>
        <p:blipFill>
          <a:blip r:embed="rId2"/>
          <a:srcRect l="42826" t="3852" r="20282"/>
          <a:stretch>
            <a:fillRect/>
          </a:stretch>
        </p:blipFill>
        <p:spPr>
          <a:xfrm>
            <a:off x="0" y="0"/>
            <a:ext cx="3951605" cy="6863080"/>
          </a:xfrm>
          <a:prstGeom prst="rect">
            <a:avLst/>
          </a:prstGeom>
        </p:spPr>
      </p:pic>
      <p:sp>
        <p:nvSpPr>
          <p:cNvPr id="5" name="文本框 4"/>
          <p:cNvSpPr txBox="1"/>
          <p:nvPr/>
        </p:nvSpPr>
        <p:spPr>
          <a:xfrm>
            <a:off x="4668890" y="3021208"/>
            <a:ext cx="7751206" cy="1938992"/>
          </a:xfrm>
          <a:prstGeom prst="rect">
            <a:avLst/>
          </a:prstGeom>
          <a:noFill/>
        </p:spPr>
        <p:txBody>
          <a:bodyPr wrap="square" rtlCol="0">
            <a:spAutoFit/>
          </a:bodyPr>
          <a:lstStyle/>
          <a:p>
            <a:r>
              <a:rPr lang="zh-CN" altLang="en-US" sz="6000" b="1" dirty="0">
                <a:latin typeface="思源黑体 Medium" panose="020B0600000000000000" pitchFamily="34" charset="-122"/>
                <a:ea typeface="思源黑体 Medium" panose="020B0600000000000000" pitchFamily="34" charset="-122"/>
              </a:rPr>
              <a:t>效果展示与总结思考</a:t>
            </a:r>
          </a:p>
          <a:p>
            <a:endParaRPr lang="zh-CN" altLang="en-US" sz="6000" b="1" dirty="0">
              <a:latin typeface="思源黑体 Medium" panose="020B0600000000000000" pitchFamily="34" charset="-122"/>
              <a:ea typeface="思源黑体 Medium" panose="020B0600000000000000" pitchFamily="34" charset="-122"/>
            </a:endParaRPr>
          </a:p>
        </p:txBody>
      </p:sp>
      <p:pic>
        <p:nvPicPr>
          <p:cNvPr id="7" name="图形 6" descr="书籍"/>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92389" y="1952897"/>
            <a:ext cx="914400" cy="914400"/>
          </a:xfrm>
          <a:prstGeom prst="rect">
            <a:avLst/>
          </a:prstGeom>
        </p:spPr>
      </p:pic>
      <p:sp>
        <p:nvSpPr>
          <p:cNvPr id="8" name="文本框 7"/>
          <p:cNvSpPr txBox="1"/>
          <p:nvPr/>
        </p:nvSpPr>
        <p:spPr>
          <a:xfrm>
            <a:off x="7702731" y="2179264"/>
            <a:ext cx="1907177"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第三部分</a:t>
            </a:r>
          </a:p>
        </p:txBody>
      </p:sp>
      <p:pic>
        <p:nvPicPr>
          <p:cNvPr id="3" name="图形 2"/>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838055" y="42545"/>
            <a:ext cx="2273674" cy="43165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形 1" descr="合上的书"/>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9640" y="254724"/>
            <a:ext cx="914400" cy="914400"/>
          </a:xfrm>
          <a:prstGeom prst="rect">
            <a:avLst/>
          </a:prstGeom>
        </p:spPr>
      </p:pic>
      <p:sp>
        <p:nvSpPr>
          <p:cNvPr id="3" name="矩形 2"/>
          <p:cNvSpPr/>
          <p:nvPr/>
        </p:nvSpPr>
        <p:spPr>
          <a:xfrm>
            <a:off x="1414040" y="407829"/>
            <a:ext cx="2273674" cy="60819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r>
              <a:rPr lang="zh-CN" altLang="en-US" dirty="0">
                <a:latin typeface="思源黑体 Medium" panose="020B0600000000000000" pitchFamily="34" charset="-122"/>
                <a:ea typeface="思源黑体 Medium" panose="020B0600000000000000" pitchFamily="34" charset="-122"/>
              </a:rPr>
              <a:t>效果展示与总结思考</a:t>
            </a:r>
            <a:endParaRPr lang="zh-CN" altLang="en-US" sz="1800" dirty="0">
              <a:latin typeface="思源黑体 Medium" panose="020B0600000000000000" pitchFamily="34" charset="-122"/>
              <a:ea typeface="思源黑体 Medium" panose="020B0600000000000000" pitchFamily="34" charset="-122"/>
            </a:endParaRPr>
          </a:p>
        </p:txBody>
      </p:sp>
      <p:pic>
        <p:nvPicPr>
          <p:cNvPr id="4" name="图形 3"/>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696387" y="254724"/>
            <a:ext cx="2273674" cy="431657"/>
          </a:xfrm>
          <a:prstGeom prst="rect">
            <a:avLst/>
          </a:prstGeom>
        </p:spPr>
      </p:pic>
      <p:sp>
        <p:nvSpPr>
          <p:cNvPr id="5" name="矩形 4"/>
          <p:cNvSpPr/>
          <p:nvPr/>
        </p:nvSpPr>
        <p:spPr>
          <a:xfrm>
            <a:off x="0" y="6603276"/>
            <a:ext cx="12192000" cy="254724"/>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Medium" panose="020B0600000000000000" pitchFamily="34" charset="-122"/>
              <a:ea typeface="思源黑体 Medium" panose="020B0600000000000000" pitchFamily="34" charset="-122"/>
            </a:endParaRPr>
          </a:p>
        </p:txBody>
      </p:sp>
      <p:sp>
        <p:nvSpPr>
          <p:cNvPr id="7" name="文本框 6"/>
          <p:cNvSpPr txBox="1"/>
          <p:nvPr/>
        </p:nvSpPr>
        <p:spPr>
          <a:xfrm>
            <a:off x="78205" y="1538355"/>
            <a:ext cx="7092779" cy="4212948"/>
          </a:xfrm>
          <a:prstGeom prst="rect">
            <a:avLst/>
          </a:prstGeom>
          <a:noFill/>
        </p:spPr>
        <p:txBody>
          <a:bodyPr wrap="square">
            <a:spAutoFit/>
          </a:bodyPr>
          <a:lstStyle/>
          <a:p>
            <a:pPr indent="304800" algn="just">
              <a:lnSpc>
                <a:spcPct val="200000"/>
              </a:lnSpc>
            </a:pPr>
            <a:r>
              <a:rPr lang="zh-CN" altLang="en-US" b="1" kern="100" dirty="0">
                <a:effectLst/>
                <a:latin typeface="+mj-lt"/>
                <a:ea typeface="宋体" panose="02010600030101010101" pitchFamily="2" charset="-122"/>
              </a:rPr>
              <a:t>调试出现的问题：</a:t>
            </a:r>
            <a:endParaRPr lang="en-US" altLang="zh-CN" b="1" kern="100" dirty="0">
              <a:effectLst/>
              <a:latin typeface="+mj-lt"/>
              <a:ea typeface="宋体" panose="02010600030101010101" pitchFamily="2" charset="-122"/>
            </a:endParaRPr>
          </a:p>
          <a:p>
            <a:pPr indent="304800" algn="just">
              <a:lnSpc>
                <a:spcPct val="200000"/>
              </a:lnSpc>
            </a:pPr>
            <a:r>
              <a:rPr lang="zh-CN" altLang="zh-CN" sz="1600" b="1" kern="100" dirty="0">
                <a:effectLst/>
                <a:ea typeface="宋体" panose="02010600030101010101" pitchFamily="2" charset="-122"/>
                <a:cs typeface="Times New Roman" panose="02020603050405020304" pitchFamily="18" charset="0"/>
              </a:rPr>
              <a:t>硬件资源的冲突及引脚的重映射问题</a:t>
            </a:r>
            <a:r>
              <a:rPr lang="en-US" altLang="zh-CN" sz="1600" b="1" kern="100" dirty="0">
                <a:latin typeface="Times New Roman" panose="02020603050405020304" pitchFamily="18" charset="0"/>
                <a:ea typeface="宋体" panose="02010600030101010101" pitchFamily="2" charset="-122"/>
                <a:cs typeface="Times New Roman" panose="02020603050405020304" pitchFamily="18" charset="0"/>
              </a:rPr>
              <a:t>:</a:t>
            </a:r>
            <a:endParaRPr lang="en-US" altLang="zh-CN" sz="1600" b="1" kern="100" dirty="0">
              <a:latin typeface="Times New Roman" panose="02020603050405020304" pitchFamily="18" charset="0"/>
              <a:ea typeface="宋体" panose="02010600030101010101" pitchFamily="2" charset="-122"/>
            </a:endParaRPr>
          </a:p>
          <a:p>
            <a:pPr indent="304800" algn="just">
              <a:lnSpc>
                <a:spcPct val="200000"/>
              </a:lnSpc>
            </a:pPr>
            <a:r>
              <a:rPr lang="en-US" altLang="zh-CN" sz="1400" kern="100" dirty="0">
                <a:ea typeface="宋体" panose="02010600030101010101" pitchFamily="2" charset="-122"/>
                <a:cs typeface="Times New Roman" panose="02020603050405020304" pitchFamily="18" charset="0"/>
              </a:rPr>
              <a:t>         1.</a:t>
            </a:r>
            <a:r>
              <a:rPr lang="en-US" altLang="zh-CN" sz="1400" kern="100" dirty="0">
                <a:effectLst/>
                <a:cs typeface="Times New Roman" panose="02020603050405020304" pitchFamily="18" charset="0"/>
              </a:rPr>
              <a:t>TIM2</a:t>
            </a:r>
            <a:r>
              <a:rPr lang="zh-CN" altLang="zh-CN" sz="1400" kern="100" dirty="0">
                <a:effectLst/>
                <a:ea typeface="宋体" panose="02010600030101010101" pitchFamily="2" charset="-122"/>
                <a:cs typeface="Times New Roman" panose="02020603050405020304" pitchFamily="18" charset="0"/>
              </a:rPr>
              <a:t>的定时器中断和</a:t>
            </a:r>
            <a:r>
              <a:rPr lang="en-US" altLang="zh-CN" sz="1400" kern="100" dirty="0">
                <a:effectLst/>
                <a:ea typeface="宋体" panose="02010600030101010101" pitchFamily="2" charset="-122"/>
                <a:cs typeface="Times New Roman" panose="02020603050405020304" pitchFamily="18" charset="0"/>
              </a:rPr>
              <a:t>PWM</a:t>
            </a:r>
            <a:r>
              <a:rPr lang="zh-CN" altLang="zh-CN" sz="1400" kern="100" dirty="0">
                <a:effectLst/>
                <a:ea typeface="宋体" panose="02010600030101010101" pitchFamily="2" charset="-122"/>
                <a:cs typeface="Times New Roman" panose="02020603050405020304" pitchFamily="18" charset="0"/>
              </a:rPr>
              <a:t>的时钟输入使用了同一个信号源</a:t>
            </a:r>
            <a:r>
              <a:rPr lang="en-US" altLang="zh-CN" sz="1400" kern="100" dirty="0">
                <a:effectLst/>
                <a:ea typeface="宋体" panose="02010600030101010101" pitchFamily="2" charset="-122"/>
                <a:cs typeface="Times New Roman" panose="02020603050405020304" pitchFamily="18" charset="0"/>
              </a:rPr>
              <a:t> </a:t>
            </a:r>
          </a:p>
          <a:p>
            <a:pPr indent="304800" algn="just">
              <a:lnSpc>
                <a:spcPct val="200000"/>
              </a:lnSpc>
            </a:pPr>
            <a:r>
              <a:rPr lang="en-US" altLang="zh-CN" sz="1400" kern="100" dirty="0">
                <a:ea typeface="宋体" panose="02010600030101010101" pitchFamily="2" charset="-122"/>
                <a:cs typeface="Times New Roman" panose="02020603050405020304" pitchFamily="18" charset="0"/>
              </a:rPr>
              <a:t>         2.</a:t>
            </a:r>
            <a:r>
              <a:rPr lang="zh-CN" altLang="zh-CN" sz="1400" kern="100" dirty="0">
                <a:effectLst/>
                <a:ea typeface="宋体" panose="02010600030101010101" pitchFamily="2" charset="-122"/>
                <a:cs typeface="Times New Roman" panose="02020603050405020304" pitchFamily="18" charset="0"/>
              </a:rPr>
              <a:t>温湿度传感器引脚未复用导致的数据无法接受问题</a:t>
            </a:r>
            <a:endParaRPr lang="en-US" altLang="zh-CN" sz="1400" kern="100" dirty="0">
              <a:effectLst/>
              <a:ea typeface="宋体" panose="02010600030101010101" pitchFamily="2" charset="-122"/>
              <a:cs typeface="Times New Roman" panose="02020603050405020304" pitchFamily="18" charset="0"/>
            </a:endParaRPr>
          </a:p>
          <a:p>
            <a:pPr algn="just">
              <a:lnSpc>
                <a:spcPct val="200000"/>
              </a:lnSpc>
            </a:pPr>
            <a:r>
              <a:rPr lang="en-US" altLang="zh-CN" sz="1600" kern="100" dirty="0">
                <a:ea typeface="宋体" panose="02010600030101010101" pitchFamily="2" charset="-122"/>
                <a:cs typeface="Times New Roman" panose="02020603050405020304" pitchFamily="18" charset="0"/>
              </a:rPr>
              <a:t>      </a:t>
            </a:r>
            <a:r>
              <a:rPr lang="en-US" altLang="zh-CN" sz="1600" b="1" kern="100" dirty="0">
                <a:effectLst/>
                <a:latin typeface="宋体" panose="02010600030101010101" pitchFamily="2" charset="-122"/>
                <a:cs typeface="Times New Roman" panose="02020603050405020304" pitchFamily="18" charset="0"/>
              </a:rPr>
              <a:t>LCD</a:t>
            </a:r>
            <a:r>
              <a:rPr lang="zh-CN" altLang="zh-CN" sz="1600" b="1" kern="100" dirty="0">
                <a:effectLst/>
                <a:ea typeface="宋体" panose="02010600030101010101" pitchFamily="2" charset="-122"/>
                <a:cs typeface="Times New Roman" panose="02020603050405020304" pitchFamily="18" charset="0"/>
              </a:rPr>
              <a:t>显示解码汉字时的乱码问题</a:t>
            </a:r>
            <a:r>
              <a:rPr lang="en-US" altLang="zh-CN" sz="1600" b="1" kern="100" dirty="0">
                <a:effectLst/>
                <a:ea typeface="宋体" panose="02010600030101010101" pitchFamily="2" charset="-122"/>
                <a:cs typeface="Times New Roman" panose="02020603050405020304" pitchFamily="18" charset="0"/>
              </a:rPr>
              <a:t>:</a:t>
            </a:r>
          </a:p>
          <a:p>
            <a:pPr algn="just">
              <a:lnSpc>
                <a:spcPct val="200000"/>
              </a:lnSpc>
            </a:pPr>
            <a:r>
              <a:rPr lang="en-US" altLang="zh-CN" sz="1400" kern="100" dirty="0">
                <a:effectLst/>
                <a:ea typeface="宋体" panose="02010600030101010101" pitchFamily="2" charset="-122"/>
                <a:cs typeface="Times New Roman" panose="02020603050405020304" pitchFamily="18" charset="0"/>
              </a:rPr>
              <a:t>              3.</a:t>
            </a:r>
            <a:r>
              <a:rPr lang="zh-CN" altLang="zh-CN" sz="1400" kern="100" dirty="0">
                <a:effectLst/>
                <a:ea typeface="宋体" panose="02010600030101010101" pitchFamily="2" charset="-122"/>
                <a:cs typeface="Times New Roman" panose="02020603050405020304" pitchFamily="18" charset="0"/>
              </a:rPr>
              <a:t>阿里云平台和</a:t>
            </a:r>
            <a:r>
              <a:rPr lang="en-US" altLang="zh-CN" sz="1400" kern="100" dirty="0">
                <a:effectLst/>
                <a:ea typeface="宋体" panose="02010600030101010101" pitchFamily="2" charset="-122"/>
                <a:cs typeface="Times New Roman" panose="02020603050405020304" pitchFamily="18" charset="0"/>
              </a:rPr>
              <a:t>STM32</a:t>
            </a:r>
            <a:r>
              <a:rPr lang="zh-CN" altLang="zh-CN" sz="1400" kern="100" dirty="0">
                <a:effectLst/>
                <a:ea typeface="宋体" panose="02010600030101010101" pitchFamily="2" charset="-122"/>
                <a:cs typeface="Times New Roman" panose="02020603050405020304" pitchFamily="18" charset="0"/>
              </a:rPr>
              <a:t>对汉字编码方式不同</a:t>
            </a:r>
            <a:endParaRPr lang="en-US" altLang="zh-CN" sz="1400" kern="100" dirty="0">
              <a:effectLst/>
              <a:ea typeface="宋体" panose="02010600030101010101" pitchFamily="2" charset="-122"/>
              <a:cs typeface="Times New Roman" panose="02020603050405020304" pitchFamily="18" charset="0"/>
            </a:endParaRPr>
          </a:p>
          <a:p>
            <a:pPr algn="just">
              <a:lnSpc>
                <a:spcPct val="200000"/>
              </a:lnSpc>
            </a:pPr>
            <a:r>
              <a:rPr lang="en-US" altLang="zh-CN" sz="1600" b="1" kern="100" dirty="0">
                <a:effectLst/>
                <a:ea typeface="宋体" panose="02010600030101010101" pitchFamily="2" charset="-122"/>
                <a:cs typeface="Times New Roman" panose="02020603050405020304" pitchFamily="18" charset="0"/>
              </a:rPr>
              <a:t>     </a:t>
            </a:r>
            <a:r>
              <a:rPr lang="zh-CN" altLang="zh-CN" sz="1600" b="1" kern="100" dirty="0">
                <a:effectLst/>
                <a:ea typeface="宋体" panose="02010600030101010101" pitchFamily="2" charset="-122"/>
                <a:cs typeface="Times New Roman" panose="02020603050405020304" pitchFamily="18" charset="0"/>
              </a:rPr>
              <a:t>阿里云平台与微信小程序的连接问题</a:t>
            </a:r>
            <a:endParaRPr lang="en-US" altLang="zh-CN" sz="1600" b="1" kern="100" dirty="0">
              <a:effectLst/>
              <a:ea typeface="宋体" panose="02010600030101010101" pitchFamily="2" charset="-122"/>
              <a:cs typeface="Times New Roman" panose="02020603050405020304" pitchFamily="18" charset="0"/>
            </a:endParaRPr>
          </a:p>
          <a:p>
            <a:pPr algn="just">
              <a:lnSpc>
                <a:spcPct val="200000"/>
              </a:lnSpc>
            </a:pPr>
            <a:r>
              <a:rPr lang="en-US" altLang="zh-CN" sz="1400" b="1" kern="100" dirty="0">
                <a:ea typeface="宋体" panose="02010600030101010101" pitchFamily="2" charset="-122"/>
                <a:cs typeface="Times New Roman" panose="02020603050405020304" pitchFamily="18" charset="0"/>
              </a:rPr>
              <a:t>              </a:t>
            </a:r>
            <a:r>
              <a:rPr lang="en-US" altLang="zh-CN" sz="1400" kern="100" dirty="0">
                <a:ea typeface="宋体" panose="02010600030101010101" pitchFamily="2" charset="-122"/>
                <a:cs typeface="Times New Roman" panose="02020603050405020304" pitchFamily="18" charset="0"/>
              </a:rPr>
              <a:t>4.</a:t>
            </a:r>
            <a:r>
              <a:rPr lang="zh-CN" altLang="zh-CN" sz="1400" kern="100" dirty="0">
                <a:effectLst/>
                <a:ea typeface="宋体" panose="02010600030101010101" pitchFamily="2" charset="-122"/>
                <a:cs typeface="Times New Roman" panose="02020603050405020304" pitchFamily="18" charset="0"/>
              </a:rPr>
              <a:t>微信小程序的编写与阿里云平台的使用不同的云平台流转规则</a:t>
            </a:r>
            <a:endParaRPr lang="en-US" altLang="zh-CN" sz="1400" kern="100" dirty="0">
              <a:effectLst/>
              <a:ea typeface="宋体" panose="02010600030101010101" pitchFamily="2" charset="-122"/>
              <a:cs typeface="Times New Roman" panose="02020603050405020304" pitchFamily="18" charset="0"/>
            </a:endParaRPr>
          </a:p>
          <a:p>
            <a:pPr algn="just">
              <a:lnSpc>
                <a:spcPct val="150000"/>
              </a:lnSpc>
            </a:pPr>
            <a:endParaRPr lang="en-US" altLang="zh-CN" sz="1800" kern="1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8" name="矩形 7"/>
          <p:cNvSpPr/>
          <p:nvPr/>
        </p:nvSpPr>
        <p:spPr>
          <a:xfrm>
            <a:off x="6051884" y="2037945"/>
            <a:ext cx="5694686" cy="3212432"/>
          </a:xfrm>
          <a:prstGeom prst="rect">
            <a:avLst/>
          </a:prstGeom>
          <a:solidFill>
            <a:schemeClr val="accent1">
              <a:lumMod val="40000"/>
              <a:lumOff val="60000"/>
            </a:schemeClr>
          </a:solid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just">
              <a:lnSpc>
                <a:spcPct val="200000"/>
              </a:lnSpc>
            </a:pPr>
            <a:r>
              <a:rPr lang="zh-CN" altLang="en-US" b="1" kern="100" dirty="0">
                <a:effectLst/>
                <a:ea typeface="宋体" panose="02010600030101010101" pitchFamily="2" charset="-122"/>
                <a:cs typeface="Times New Roman" panose="02020603050405020304" pitchFamily="18" charset="0"/>
              </a:rPr>
              <a:t>解决办法：</a:t>
            </a:r>
            <a:endParaRPr lang="en-US" altLang="zh-CN" b="1" kern="100" dirty="0">
              <a:effectLst/>
              <a:ea typeface="宋体" panose="02010600030101010101" pitchFamily="2" charset="-122"/>
              <a:cs typeface="Times New Roman" panose="02020603050405020304" pitchFamily="18" charset="0"/>
            </a:endParaRPr>
          </a:p>
          <a:p>
            <a:pPr algn="just">
              <a:lnSpc>
                <a:spcPct val="200000"/>
              </a:lnSpc>
            </a:pPr>
            <a:r>
              <a:rPr lang="en-US" altLang="zh-CN" sz="1600" kern="100" dirty="0">
                <a:ea typeface="宋体" panose="02010600030101010101" pitchFamily="2" charset="-122"/>
                <a:cs typeface="Times New Roman" panose="02020603050405020304" pitchFamily="18" charset="0"/>
              </a:rPr>
              <a:t>1.</a:t>
            </a:r>
            <a:r>
              <a:rPr lang="zh-CN" altLang="en-US" sz="1600" kern="100" dirty="0">
                <a:ea typeface="宋体" panose="02010600030101010101" pitchFamily="2" charset="-122"/>
                <a:cs typeface="Times New Roman" panose="02020603050405020304" pitchFamily="18" charset="0"/>
              </a:rPr>
              <a:t>更换定时器中断的信号源</a:t>
            </a:r>
            <a:endParaRPr lang="en-US" altLang="zh-CN" sz="1600" kern="100" dirty="0">
              <a:ea typeface="宋体" panose="02010600030101010101" pitchFamily="2" charset="-122"/>
              <a:cs typeface="Times New Roman" panose="02020603050405020304" pitchFamily="18" charset="0"/>
            </a:endParaRPr>
          </a:p>
          <a:p>
            <a:pPr algn="just">
              <a:lnSpc>
                <a:spcPct val="200000"/>
              </a:lnSpc>
            </a:pPr>
            <a:r>
              <a:rPr lang="en-US" altLang="zh-CN" sz="1600" kern="100" dirty="0">
                <a:effectLst/>
                <a:ea typeface="宋体" panose="02010600030101010101" pitchFamily="2" charset="-122"/>
                <a:cs typeface="Times New Roman" panose="02020603050405020304" pitchFamily="18" charset="0"/>
              </a:rPr>
              <a:t>2.</a:t>
            </a:r>
            <a:r>
              <a:rPr lang="zh-CN" altLang="en-US" sz="1600" kern="100" dirty="0">
                <a:effectLst/>
                <a:ea typeface="宋体" panose="02010600030101010101" pitchFamily="2" charset="-122"/>
                <a:cs typeface="Times New Roman" panose="02020603050405020304" pitchFamily="18" charset="0"/>
              </a:rPr>
              <a:t>温湿度传感器添加开启</a:t>
            </a:r>
            <a:r>
              <a:rPr lang="en-US" altLang="zh-CN" sz="1600" kern="100" dirty="0">
                <a:effectLst/>
                <a:ea typeface="宋体" panose="02010600030101010101" pitchFamily="2" charset="-122"/>
                <a:cs typeface="Times New Roman" panose="02020603050405020304" pitchFamily="18" charset="0"/>
              </a:rPr>
              <a:t>AFIO</a:t>
            </a:r>
            <a:r>
              <a:rPr lang="zh-CN" altLang="en-US" sz="1600" kern="100" dirty="0">
                <a:effectLst/>
                <a:ea typeface="宋体" panose="02010600030101010101" pitchFamily="2" charset="-122"/>
                <a:cs typeface="Times New Roman" panose="02020603050405020304" pitchFamily="18" charset="0"/>
              </a:rPr>
              <a:t>和使</a:t>
            </a:r>
            <a:r>
              <a:rPr lang="zh-CN" altLang="zh-CN" sz="1600" kern="100" dirty="0">
                <a:effectLst/>
                <a:ea typeface="宋体" panose="02010600030101010101" pitchFamily="2" charset="-122"/>
                <a:cs typeface="Times New Roman" panose="02020603050405020304" pitchFamily="18" charset="0"/>
              </a:rPr>
              <a:t>能</a:t>
            </a:r>
            <a:r>
              <a:rPr lang="en-US" altLang="zh-CN" sz="1600" kern="100" dirty="0">
                <a:effectLst/>
                <a:ea typeface="宋体" panose="02010600030101010101" pitchFamily="2" charset="-122"/>
                <a:cs typeface="Times New Roman" panose="02020603050405020304" pitchFamily="18" charset="0"/>
              </a:rPr>
              <a:t>JTAG</a:t>
            </a:r>
            <a:r>
              <a:rPr lang="zh-CN" altLang="zh-CN" sz="1600" kern="100" dirty="0">
                <a:effectLst/>
                <a:ea typeface="宋体" panose="02010600030101010101" pitchFamily="2" charset="-122"/>
                <a:cs typeface="Times New Roman" panose="02020603050405020304" pitchFamily="18" charset="0"/>
              </a:rPr>
              <a:t>调试</a:t>
            </a:r>
            <a:r>
              <a:rPr lang="zh-CN" altLang="en-US" sz="1600" kern="100" dirty="0">
                <a:effectLst/>
                <a:ea typeface="宋体" panose="02010600030101010101" pitchFamily="2" charset="-122"/>
                <a:cs typeface="Times New Roman" panose="02020603050405020304" pitchFamily="18" charset="0"/>
              </a:rPr>
              <a:t>代码，完成引脚未复用问题</a:t>
            </a:r>
            <a:endParaRPr lang="en-US" altLang="zh-CN" sz="1600" kern="100" dirty="0">
              <a:effectLst/>
              <a:ea typeface="宋体" panose="02010600030101010101" pitchFamily="2" charset="-122"/>
              <a:cs typeface="Times New Roman" panose="02020603050405020304" pitchFamily="18" charset="0"/>
            </a:endParaRPr>
          </a:p>
          <a:p>
            <a:pPr algn="just">
              <a:lnSpc>
                <a:spcPct val="200000"/>
              </a:lnSpc>
            </a:pPr>
            <a:r>
              <a:rPr lang="en-US" altLang="zh-CN" sz="1600" kern="100" dirty="0">
                <a:ea typeface="宋体" panose="02010600030101010101" pitchFamily="2" charset="-122"/>
                <a:cs typeface="Times New Roman" panose="02020603050405020304" pitchFamily="18" charset="0"/>
              </a:rPr>
              <a:t>3.</a:t>
            </a:r>
            <a:r>
              <a:rPr lang="zh-CN" altLang="en-US" sz="1600" kern="100" dirty="0">
                <a:ea typeface="宋体" panose="02010600030101010101" pitchFamily="2" charset="-122"/>
                <a:cs typeface="Times New Roman" panose="02020603050405020304" pitchFamily="18" charset="0"/>
              </a:rPr>
              <a:t>将汉字编码统一格式为</a:t>
            </a:r>
            <a:r>
              <a:rPr lang="en-US" altLang="zh-CN" sz="1600" kern="100" dirty="0">
                <a:ea typeface="宋体" panose="02010600030101010101" pitchFamily="2" charset="-122"/>
                <a:cs typeface="Times New Roman" panose="02020603050405020304" pitchFamily="18" charset="0"/>
              </a:rPr>
              <a:t>UTF-8,</a:t>
            </a:r>
            <a:r>
              <a:rPr lang="zh-CN" altLang="en-US" sz="1600" kern="100" dirty="0">
                <a:ea typeface="宋体" panose="02010600030101010101" pitchFamily="2" charset="-122"/>
                <a:cs typeface="Times New Roman" panose="02020603050405020304" pitchFamily="18" charset="0"/>
              </a:rPr>
              <a:t>与阿里云平台使用的格式统一</a:t>
            </a:r>
            <a:endParaRPr lang="en-US" altLang="zh-CN" sz="1600" kern="100" dirty="0">
              <a:ea typeface="宋体" panose="02010600030101010101" pitchFamily="2" charset="-122"/>
              <a:cs typeface="Times New Roman" panose="02020603050405020304" pitchFamily="18" charset="0"/>
            </a:endParaRPr>
          </a:p>
          <a:p>
            <a:pPr algn="just">
              <a:lnSpc>
                <a:spcPct val="200000"/>
              </a:lnSpc>
            </a:pPr>
            <a:r>
              <a:rPr lang="en-US" altLang="zh-CN" sz="1600" kern="100" dirty="0">
                <a:effectLst/>
                <a:ea typeface="宋体" panose="02010600030101010101" pitchFamily="2" charset="-122"/>
                <a:cs typeface="Times New Roman" panose="02020603050405020304" pitchFamily="18" charset="0"/>
              </a:rPr>
              <a:t>4.</a:t>
            </a:r>
            <a:r>
              <a:rPr lang="zh-CN" altLang="en-US" sz="1600" kern="100" dirty="0">
                <a:effectLst/>
                <a:ea typeface="宋体" panose="02010600030101010101" pitchFamily="2" charset="-122"/>
                <a:cs typeface="Times New Roman" panose="02020603050405020304" pitchFamily="18" charset="0"/>
              </a:rPr>
              <a:t>修改微信小程序代码，使之使用同一套的流转规则</a:t>
            </a:r>
            <a:endParaRPr lang="zh-CN" altLang="zh-CN" sz="1600" kern="100" dirty="0">
              <a:effectLst/>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形 9" descr="合上的书"/>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99640" y="254724"/>
            <a:ext cx="914400" cy="914400"/>
          </a:xfrm>
          <a:prstGeom prst="rect">
            <a:avLst/>
          </a:prstGeom>
        </p:spPr>
      </p:pic>
      <p:sp>
        <p:nvSpPr>
          <p:cNvPr id="18" name="矩形 17"/>
          <p:cNvSpPr/>
          <p:nvPr/>
        </p:nvSpPr>
        <p:spPr>
          <a:xfrm>
            <a:off x="0" y="6603276"/>
            <a:ext cx="12192000" cy="254724"/>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Medium" panose="020B0600000000000000" pitchFamily="34" charset="-122"/>
              <a:ea typeface="思源黑体 Medium" panose="020B0600000000000000" pitchFamily="34" charset="-122"/>
            </a:endParaRPr>
          </a:p>
        </p:txBody>
      </p:sp>
      <p:pic>
        <p:nvPicPr>
          <p:cNvPr id="6" name="图形 5"/>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838055" y="42545"/>
            <a:ext cx="2273674" cy="431657"/>
          </a:xfrm>
          <a:prstGeom prst="rect">
            <a:avLst/>
          </a:prstGeom>
        </p:spPr>
      </p:pic>
      <p:pic>
        <p:nvPicPr>
          <p:cNvPr id="2" name="1c988782a8337ff78cdbb774c2121e8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srcRect l="12228" t="33876" r="1358" b="19181"/>
          <a:stretch>
            <a:fillRect/>
          </a:stretch>
        </p:blipFill>
        <p:spPr>
          <a:xfrm>
            <a:off x="2777867" y="1169124"/>
            <a:ext cx="6902662" cy="4992491"/>
          </a:xfrm>
          <a:prstGeom prst="rect">
            <a:avLst/>
          </a:prstGeom>
        </p:spPr>
      </p:pic>
      <p:sp>
        <p:nvSpPr>
          <p:cNvPr id="5" name="矩形 4"/>
          <p:cNvSpPr/>
          <p:nvPr/>
        </p:nvSpPr>
        <p:spPr>
          <a:xfrm>
            <a:off x="1414040" y="407829"/>
            <a:ext cx="2727654" cy="608190"/>
          </a:xfrm>
          <a:prstGeom prst="rect">
            <a:avLst/>
          </a:prstGeom>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r>
              <a:rPr lang="zh-CN" altLang="en-US" dirty="0">
                <a:latin typeface="思源黑体 Medium" panose="020B0600000000000000" pitchFamily="34" charset="-122"/>
                <a:ea typeface="思源黑体 Medium" panose="020B0600000000000000" pitchFamily="34" charset="-122"/>
              </a:rPr>
              <a:t>效果展示与总结思考</a:t>
            </a:r>
            <a:endParaRPr lang="zh-CN" altLang="en-US" sz="1800" dirty="0">
              <a:latin typeface="思源黑体 Medium" panose="020B0600000000000000" pitchFamily="34" charset="-122"/>
              <a:ea typeface="思源黑体 Medium" panose="020B0600000000000000" pitchFamily="34"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2000"/>
            <a:lum/>
            <a:extLst>
              <a:ext uri="{BEBA8EAE-BF5A-486C-A8C5-ECC9F3942E4B}">
                <a14:imgProps xmlns:a14="http://schemas.microsoft.com/office/drawing/2010/main">
                  <a14:imgLayer r:embed="rId3">
                    <a14:imgEffect>
                      <a14:sharpenSoften amount="25000"/>
                    </a14:imgEffect>
                  </a14:imgLayer>
                </a14:imgProps>
              </a:ext>
            </a:extLst>
          </a:blip>
          <a:srcRect/>
          <a:stretch>
            <a:fillRect t="-114000" b="-39000"/>
          </a:stretch>
        </a:blipFill>
        <a:effectLst/>
      </p:bgPr>
    </p:bg>
    <p:spTree>
      <p:nvGrpSpPr>
        <p:cNvPr id="1" name=""/>
        <p:cNvGrpSpPr/>
        <p:nvPr/>
      </p:nvGrpSpPr>
      <p:grpSpPr>
        <a:xfrm>
          <a:off x="0" y="0"/>
          <a:ext cx="0" cy="0"/>
          <a:chOff x="0" y="0"/>
          <a:chExt cx="0" cy="0"/>
        </a:xfrm>
      </p:grpSpPr>
      <p:sp>
        <p:nvSpPr>
          <p:cNvPr id="2" name="矩形 1"/>
          <p:cNvSpPr/>
          <p:nvPr/>
        </p:nvSpPr>
        <p:spPr>
          <a:xfrm>
            <a:off x="2329180" y="1097280"/>
            <a:ext cx="7533640" cy="4663440"/>
          </a:xfrm>
          <a:prstGeom prst="rect">
            <a:avLst/>
          </a:prstGeom>
          <a:solidFill>
            <a:schemeClr val="bg1">
              <a:alpha val="45000"/>
            </a:schemeClr>
          </a:solidFill>
          <a:ln w="381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Medium" panose="020B0600000000000000" pitchFamily="34" charset="-122"/>
              <a:ea typeface="思源黑体 Medium" panose="020B0600000000000000" pitchFamily="34" charset="-122"/>
            </a:endParaRPr>
          </a:p>
        </p:txBody>
      </p:sp>
      <p:sp>
        <p:nvSpPr>
          <p:cNvPr id="3" name="文本框 2"/>
          <p:cNvSpPr txBox="1"/>
          <p:nvPr/>
        </p:nvSpPr>
        <p:spPr>
          <a:xfrm>
            <a:off x="4373880" y="2921168"/>
            <a:ext cx="3444240" cy="1015663"/>
          </a:xfrm>
          <a:prstGeom prst="rect">
            <a:avLst/>
          </a:prstGeom>
          <a:noFill/>
          <a:ln>
            <a:solidFill>
              <a:schemeClr val="accent1"/>
            </a:solidFill>
          </a:ln>
        </p:spPr>
        <p:txBody>
          <a:bodyPr wrap="square" rtlCol="0">
            <a:spAutoFit/>
          </a:bodyPr>
          <a:lstStyle/>
          <a:p>
            <a:r>
              <a:rPr lang="zh-CN" altLang="en-US" sz="6000" dirty="0">
                <a:latin typeface="思源黑体 Medium" panose="020B0600000000000000" pitchFamily="34" charset="-122"/>
                <a:ea typeface="思源黑体 Medium" panose="020B0600000000000000" pitchFamily="34" charset="-122"/>
              </a:rPr>
              <a:t>感谢观看</a:t>
            </a:r>
          </a:p>
        </p:txBody>
      </p:sp>
      <p:pic>
        <p:nvPicPr>
          <p:cNvPr id="4" name="图形 3"/>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59163" y="1361739"/>
            <a:ext cx="2273674" cy="43165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4000"/>
            <a:lum/>
          </a:blip>
          <a:srcRect/>
          <a:stretch>
            <a:fillRect l="-1000" r="-1000"/>
          </a:stretch>
        </a:blipFill>
        <a:effectLst/>
      </p:bgPr>
    </p:bg>
    <p:spTree>
      <p:nvGrpSpPr>
        <p:cNvPr id="1" name=""/>
        <p:cNvGrpSpPr/>
        <p:nvPr/>
      </p:nvGrpSpPr>
      <p:grpSpPr>
        <a:xfrm>
          <a:off x="0" y="0"/>
          <a:ext cx="0" cy="0"/>
          <a:chOff x="0" y="0"/>
          <a:chExt cx="0" cy="0"/>
        </a:xfrm>
      </p:grpSpPr>
      <p:sp>
        <p:nvSpPr>
          <p:cNvPr id="10" name="矩形 9"/>
          <p:cNvSpPr/>
          <p:nvPr/>
        </p:nvSpPr>
        <p:spPr>
          <a:xfrm>
            <a:off x="13162" y="-110258"/>
            <a:ext cx="12192000" cy="7338727"/>
          </a:xfrm>
          <a:prstGeom prst="rect">
            <a:avLst/>
          </a:prstGeom>
          <a:solidFill>
            <a:schemeClr val="accent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Medium" panose="020B0600000000000000" pitchFamily="34" charset="-122"/>
              <a:ea typeface="思源黑体 Medium" panose="020B0600000000000000" pitchFamily="34" charset="-122"/>
            </a:endParaRPr>
          </a:p>
        </p:txBody>
      </p:sp>
      <p:sp>
        <p:nvSpPr>
          <p:cNvPr id="4" name="直角三角形 3"/>
          <p:cNvSpPr/>
          <p:nvPr/>
        </p:nvSpPr>
        <p:spPr>
          <a:xfrm>
            <a:off x="13162" y="-16900"/>
            <a:ext cx="4062714" cy="6901405"/>
          </a:xfrm>
          <a:prstGeom prst="rtTriangl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Medium" panose="020B0600000000000000" pitchFamily="34" charset="-122"/>
              <a:ea typeface="思源黑体 Medium" panose="020B0600000000000000" pitchFamily="34" charset="-122"/>
            </a:endParaRPr>
          </a:p>
        </p:txBody>
      </p:sp>
      <p:sp>
        <p:nvSpPr>
          <p:cNvPr id="5" name="文本框 4"/>
          <p:cNvSpPr txBox="1"/>
          <p:nvPr/>
        </p:nvSpPr>
        <p:spPr>
          <a:xfrm>
            <a:off x="556351" y="4042776"/>
            <a:ext cx="1203767" cy="1323439"/>
          </a:xfrm>
          <a:prstGeom prst="rect">
            <a:avLst/>
          </a:prstGeom>
          <a:noFill/>
        </p:spPr>
        <p:txBody>
          <a:bodyPr wrap="square" rtlCol="0">
            <a:spAutoFit/>
          </a:bodyPr>
          <a:lstStyle/>
          <a:p>
            <a:r>
              <a:rPr lang="zh-CN" altLang="en-US" sz="8000" dirty="0">
                <a:latin typeface="思源黑体 Medium" panose="020B0600000000000000" pitchFamily="34" charset="-122"/>
                <a:ea typeface="思源黑体 Medium" panose="020B0600000000000000" pitchFamily="34" charset="-122"/>
              </a:rPr>
              <a:t>目</a:t>
            </a:r>
          </a:p>
        </p:txBody>
      </p:sp>
      <p:sp>
        <p:nvSpPr>
          <p:cNvPr id="6" name="文本框 5"/>
          <p:cNvSpPr txBox="1"/>
          <p:nvPr/>
        </p:nvSpPr>
        <p:spPr>
          <a:xfrm>
            <a:off x="1461105" y="5117258"/>
            <a:ext cx="1203767" cy="1323439"/>
          </a:xfrm>
          <a:prstGeom prst="rect">
            <a:avLst/>
          </a:prstGeom>
          <a:noFill/>
        </p:spPr>
        <p:txBody>
          <a:bodyPr wrap="square" rtlCol="0">
            <a:spAutoFit/>
          </a:bodyPr>
          <a:lstStyle/>
          <a:p>
            <a:r>
              <a:rPr lang="zh-CN" altLang="en-US" sz="8000" dirty="0">
                <a:latin typeface="思源黑体 Medium" panose="020B0600000000000000" pitchFamily="34" charset="-122"/>
                <a:ea typeface="思源黑体 Medium" panose="020B0600000000000000" pitchFamily="34" charset="-122"/>
              </a:rPr>
              <a:t>录</a:t>
            </a:r>
          </a:p>
        </p:txBody>
      </p:sp>
      <p:pic>
        <p:nvPicPr>
          <p:cNvPr id="7" name="图形 6" descr="书籍"/>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01791" y="1235265"/>
            <a:ext cx="914400" cy="914400"/>
          </a:xfrm>
          <a:prstGeom prst="rect">
            <a:avLst/>
          </a:prstGeom>
        </p:spPr>
      </p:pic>
      <p:pic>
        <p:nvPicPr>
          <p:cNvPr id="8" name="图形 7" descr="书籍"/>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888929" y="4456251"/>
            <a:ext cx="914400" cy="914400"/>
          </a:xfrm>
          <a:prstGeom prst="rect">
            <a:avLst/>
          </a:prstGeom>
        </p:spPr>
      </p:pic>
      <p:pic>
        <p:nvPicPr>
          <p:cNvPr id="9" name="图形 8" descr="书籍"/>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835467" y="2773990"/>
            <a:ext cx="914400" cy="914400"/>
          </a:xfrm>
          <a:prstGeom prst="rect">
            <a:avLst/>
          </a:prstGeom>
        </p:spPr>
      </p:pic>
      <p:sp>
        <p:nvSpPr>
          <p:cNvPr id="14" name="文本框 13"/>
          <p:cNvSpPr txBox="1"/>
          <p:nvPr/>
        </p:nvSpPr>
        <p:spPr>
          <a:xfrm>
            <a:off x="3512634" y="1355921"/>
            <a:ext cx="7716644" cy="646331"/>
          </a:xfrm>
          <a:prstGeom prst="rect">
            <a:avLst/>
          </a:prstGeom>
          <a:noFill/>
        </p:spPr>
        <p:txBody>
          <a:bodyPr wrap="square" rtlCol="0">
            <a:spAutoFit/>
          </a:bodyPr>
          <a:lstStyle/>
          <a:p>
            <a:r>
              <a:rPr lang="zh-CN" altLang="en-US" sz="3600" b="1" dirty="0">
                <a:latin typeface="思源黑体 Medium" panose="020B0600000000000000" pitchFamily="34" charset="-122"/>
                <a:ea typeface="思源黑体 Medium" panose="020B0600000000000000" pitchFamily="34" charset="-122"/>
              </a:rPr>
              <a:t>项目背景</a:t>
            </a:r>
          </a:p>
        </p:txBody>
      </p:sp>
      <p:sp>
        <p:nvSpPr>
          <p:cNvPr id="15" name="文本框 14"/>
          <p:cNvSpPr txBox="1"/>
          <p:nvPr/>
        </p:nvSpPr>
        <p:spPr>
          <a:xfrm>
            <a:off x="4401885" y="2912775"/>
            <a:ext cx="7716644" cy="646331"/>
          </a:xfrm>
          <a:prstGeom prst="rect">
            <a:avLst/>
          </a:prstGeom>
          <a:noFill/>
        </p:spPr>
        <p:txBody>
          <a:bodyPr wrap="square" rtlCol="0">
            <a:spAutoFit/>
          </a:bodyPr>
          <a:lstStyle/>
          <a:p>
            <a:r>
              <a:rPr lang="zh-CN" altLang="en-US" sz="3600" b="1" dirty="0">
                <a:latin typeface="思源黑体 Medium" panose="020B0600000000000000" pitchFamily="34" charset="-122"/>
                <a:ea typeface="思源黑体 Medium" panose="020B0600000000000000" pitchFamily="34" charset="-122"/>
              </a:rPr>
              <a:t>技术部分：软件、硬件</a:t>
            </a:r>
          </a:p>
        </p:txBody>
      </p:sp>
      <p:sp>
        <p:nvSpPr>
          <p:cNvPr id="16" name="文本框 15"/>
          <p:cNvSpPr txBox="1"/>
          <p:nvPr/>
        </p:nvSpPr>
        <p:spPr>
          <a:xfrm>
            <a:off x="5646397" y="4590285"/>
            <a:ext cx="7716644" cy="646331"/>
          </a:xfrm>
          <a:prstGeom prst="rect">
            <a:avLst/>
          </a:prstGeom>
          <a:noFill/>
        </p:spPr>
        <p:txBody>
          <a:bodyPr wrap="square" rtlCol="0">
            <a:spAutoFit/>
          </a:bodyPr>
          <a:lstStyle/>
          <a:p>
            <a:r>
              <a:rPr lang="zh-CN" altLang="en-US" sz="3600" b="1" dirty="0">
                <a:latin typeface="思源黑体 Medium" panose="020B0600000000000000" pitchFamily="34" charset="-122"/>
                <a:ea typeface="思源黑体 Medium" panose="020B0600000000000000" pitchFamily="34" charset="-122"/>
              </a:rPr>
              <a:t>效果展示与总结思考</a:t>
            </a:r>
          </a:p>
        </p:txBody>
      </p:sp>
      <p:pic>
        <p:nvPicPr>
          <p:cNvPr id="13" name="图形 12"/>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838055" y="42545"/>
            <a:ext cx="2273674" cy="43165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951605" y="0"/>
            <a:ext cx="30044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Medium" panose="020B0600000000000000" pitchFamily="34" charset="-122"/>
              <a:ea typeface="思源黑体 Medium" panose="020B0600000000000000" pitchFamily="34" charset="-122"/>
            </a:endParaRPr>
          </a:p>
        </p:txBody>
      </p:sp>
      <p:sp>
        <p:nvSpPr>
          <p:cNvPr id="5" name="文本框 4"/>
          <p:cNvSpPr txBox="1"/>
          <p:nvPr/>
        </p:nvSpPr>
        <p:spPr>
          <a:xfrm>
            <a:off x="6541168" y="3137221"/>
            <a:ext cx="3420979" cy="1015663"/>
          </a:xfrm>
          <a:prstGeom prst="rect">
            <a:avLst/>
          </a:prstGeom>
          <a:noFill/>
        </p:spPr>
        <p:txBody>
          <a:bodyPr wrap="square" rtlCol="0">
            <a:spAutoFit/>
          </a:bodyPr>
          <a:lstStyle/>
          <a:p>
            <a:r>
              <a:rPr lang="zh-CN" altLang="en-US" sz="6000" b="1" dirty="0">
                <a:latin typeface="思源黑体 Medium" panose="020B0600000000000000" pitchFamily="34" charset="-122"/>
                <a:ea typeface="思源黑体 Medium" panose="020B0600000000000000" pitchFamily="34" charset="-122"/>
              </a:rPr>
              <a:t>项目背景</a:t>
            </a:r>
          </a:p>
        </p:txBody>
      </p:sp>
      <p:pic>
        <p:nvPicPr>
          <p:cNvPr id="7" name="图形 6" descr="书籍"/>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92389" y="1952897"/>
            <a:ext cx="914400" cy="914400"/>
          </a:xfrm>
          <a:prstGeom prst="rect">
            <a:avLst/>
          </a:prstGeom>
        </p:spPr>
      </p:pic>
      <p:sp>
        <p:nvSpPr>
          <p:cNvPr id="8" name="文本框 7"/>
          <p:cNvSpPr txBox="1"/>
          <p:nvPr/>
        </p:nvSpPr>
        <p:spPr>
          <a:xfrm>
            <a:off x="7702731" y="2179264"/>
            <a:ext cx="1907177"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第一部分</a:t>
            </a:r>
          </a:p>
        </p:txBody>
      </p:sp>
      <p:pic>
        <p:nvPicPr>
          <p:cNvPr id="6" name="图形 5"/>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838055" y="42545"/>
            <a:ext cx="2273674" cy="431657"/>
          </a:xfrm>
          <a:prstGeom prst="rect">
            <a:avLst/>
          </a:prstGeom>
        </p:spPr>
      </p:pic>
      <p:pic>
        <p:nvPicPr>
          <p:cNvPr id="2050" name="Picture 2" descr="【物联网】2021年，智能家居发展面临两大机遇和挑战-卓源股份"/>
          <p:cNvPicPr>
            <a:picLocks noChangeAspect="1" noChangeArrowheads="1"/>
          </p:cNvPicPr>
          <p:nvPr/>
        </p:nvPicPr>
        <p:blipFill rotWithShape="1">
          <a:blip r:embed="rId6">
            <a:extLst>
              <a:ext uri="{28A0092B-C50C-407E-A947-70E740481C1C}">
                <a14:useLocalDpi xmlns:a14="http://schemas.microsoft.com/office/drawing/2010/main" val="0"/>
              </a:ext>
            </a:extLst>
          </a:blip>
          <a:srcRect l="22686" t="1310" r="41632" b="1312"/>
          <a:stretch/>
        </p:blipFill>
        <p:spPr bwMode="auto">
          <a:xfrm>
            <a:off x="70346" y="0"/>
            <a:ext cx="3881259"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28484" y="1284514"/>
            <a:ext cx="11375571" cy="4931229"/>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solidFill>
                  <a:srgbClr val="95B284"/>
                </a:solidFill>
              </a:ln>
              <a:solidFill>
                <a:schemeClr val="bg1"/>
              </a:solidFill>
              <a:latin typeface="思源黑体 Medium" panose="020B0600000000000000" pitchFamily="34" charset="-122"/>
              <a:ea typeface="思源黑体 Medium" panose="020B0600000000000000" pitchFamily="34" charset="-122"/>
            </a:endParaRPr>
          </a:p>
        </p:txBody>
      </p:sp>
      <p:sp>
        <p:nvSpPr>
          <p:cNvPr id="5" name="矩形 4"/>
          <p:cNvSpPr/>
          <p:nvPr/>
        </p:nvSpPr>
        <p:spPr>
          <a:xfrm>
            <a:off x="0" y="239828"/>
            <a:ext cx="544286" cy="4616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Medium" panose="020B0600000000000000" pitchFamily="34" charset="-122"/>
              <a:ea typeface="思源黑体 Medium" panose="020B0600000000000000" pitchFamily="34" charset="-122"/>
            </a:endParaRPr>
          </a:p>
        </p:txBody>
      </p:sp>
      <p:sp>
        <p:nvSpPr>
          <p:cNvPr id="6" name="矩形 5"/>
          <p:cNvSpPr/>
          <p:nvPr/>
        </p:nvSpPr>
        <p:spPr>
          <a:xfrm>
            <a:off x="623221" y="239828"/>
            <a:ext cx="80164" cy="4616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Medium" panose="020B0600000000000000" pitchFamily="34" charset="-122"/>
              <a:ea typeface="思源黑体 Medium" panose="020B0600000000000000" pitchFamily="34" charset="-122"/>
            </a:endParaRPr>
          </a:p>
        </p:txBody>
      </p:sp>
      <p:sp>
        <p:nvSpPr>
          <p:cNvPr id="7" name="文本框 6"/>
          <p:cNvSpPr txBox="1"/>
          <p:nvPr/>
        </p:nvSpPr>
        <p:spPr>
          <a:xfrm>
            <a:off x="7063400" y="2226633"/>
            <a:ext cx="4300426" cy="3046988"/>
          </a:xfrm>
          <a:prstGeom prst="rect">
            <a:avLst/>
          </a:prstGeom>
          <a:noFill/>
        </p:spPr>
        <p:txBody>
          <a:bodyPr wrap="square" rtlCol="0">
            <a:spAutoFit/>
          </a:bodyPr>
          <a:lstStyle/>
          <a:p>
            <a:r>
              <a:rPr lang="zh-CN" altLang="en-US" sz="2400" dirty="0"/>
              <a:t>        随着物联网（</a:t>
            </a:r>
            <a:r>
              <a:rPr lang="en-US" altLang="zh-CN" sz="2400" dirty="0"/>
              <a:t>IoT</a:t>
            </a:r>
            <a:r>
              <a:rPr lang="zh-CN" altLang="en-US" sz="2400" dirty="0"/>
              <a:t>）的发展，智能家居逐渐成为提升生活质量的重要工具。相比传统手动控制的设备，智能家居通过结合电子设备、传感器和通信模块，实现了自动化和远程控制，优化了能源使用，提升了安全性和便利性。</a:t>
            </a:r>
            <a:endParaRPr lang="zh-CN" altLang="en-US" sz="2400" dirty="0">
              <a:latin typeface="思源黑体 Medium" panose="020B0600000000000000" pitchFamily="34" charset="-122"/>
              <a:ea typeface="思源黑体 Medium" panose="020B0600000000000000" pitchFamily="34" charset="-122"/>
            </a:endParaRPr>
          </a:p>
        </p:txBody>
      </p:sp>
      <p:pic>
        <p:nvPicPr>
          <p:cNvPr id="9" name="图形 8"/>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838055" y="42545"/>
            <a:ext cx="2273674" cy="431657"/>
          </a:xfrm>
          <a:prstGeom prst="rect">
            <a:avLst/>
          </a:prstGeom>
        </p:spPr>
      </p:pic>
      <p:pic>
        <p:nvPicPr>
          <p:cNvPr id="1028" name="Picture 4" descr="智能家居图片素材-正版创意图片500448975-摄图网"/>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3385" y="1712155"/>
            <a:ext cx="6085114" cy="39200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951605" y="0"/>
            <a:ext cx="30044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highlight>
                <a:srgbClr val="0000FF"/>
              </a:highlight>
              <a:latin typeface="思源黑体 Medium" panose="020B0600000000000000" pitchFamily="34" charset="-122"/>
              <a:ea typeface="思源黑体 Medium" panose="020B0600000000000000" pitchFamily="34" charset="-122"/>
            </a:endParaRPr>
          </a:p>
        </p:txBody>
      </p:sp>
      <p:sp>
        <p:nvSpPr>
          <p:cNvPr id="5" name="文本框 4"/>
          <p:cNvSpPr txBox="1"/>
          <p:nvPr/>
        </p:nvSpPr>
        <p:spPr>
          <a:xfrm>
            <a:off x="4252051" y="2803756"/>
            <a:ext cx="8161990" cy="1015663"/>
          </a:xfrm>
          <a:prstGeom prst="rect">
            <a:avLst/>
          </a:prstGeom>
          <a:noFill/>
        </p:spPr>
        <p:txBody>
          <a:bodyPr wrap="square" rtlCol="0">
            <a:spAutoFit/>
          </a:bodyPr>
          <a:lstStyle/>
          <a:p>
            <a:r>
              <a:rPr lang="zh-CN" altLang="en-US" sz="6000" b="1" dirty="0">
                <a:latin typeface="思源黑体 Medium" panose="020B0600000000000000" pitchFamily="34" charset="-122"/>
                <a:ea typeface="思源黑体 Medium" panose="020B0600000000000000" pitchFamily="34" charset="-122"/>
              </a:rPr>
              <a:t>技术部分：软件、硬件</a:t>
            </a:r>
          </a:p>
        </p:txBody>
      </p:sp>
      <p:pic>
        <p:nvPicPr>
          <p:cNvPr id="7" name="图形 6" descr="书籍"/>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92389" y="1952897"/>
            <a:ext cx="914400" cy="914400"/>
          </a:xfrm>
          <a:prstGeom prst="rect">
            <a:avLst/>
          </a:prstGeom>
        </p:spPr>
      </p:pic>
      <p:sp>
        <p:nvSpPr>
          <p:cNvPr id="8" name="文本框 7"/>
          <p:cNvSpPr txBox="1"/>
          <p:nvPr/>
        </p:nvSpPr>
        <p:spPr>
          <a:xfrm>
            <a:off x="7702731" y="2179264"/>
            <a:ext cx="1907177"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第二部分</a:t>
            </a:r>
          </a:p>
        </p:txBody>
      </p:sp>
      <p:pic>
        <p:nvPicPr>
          <p:cNvPr id="6" name="图形 5"/>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838055" y="42545"/>
            <a:ext cx="2273674" cy="431657"/>
          </a:xfrm>
          <a:prstGeom prst="rect">
            <a:avLst/>
          </a:prstGeom>
        </p:spPr>
      </p:pic>
      <p:pic>
        <p:nvPicPr>
          <p:cNvPr id="3074" name="Picture 2" descr="智能硬件嵌入式系统-"/>
          <p:cNvPicPr>
            <a:picLocks noChangeAspect="1" noChangeArrowheads="1"/>
          </p:cNvPicPr>
          <p:nvPr/>
        </p:nvPicPr>
        <p:blipFill rotWithShape="1">
          <a:blip r:embed="rId6">
            <a:extLst>
              <a:ext uri="{28A0092B-C50C-407E-A947-70E740481C1C}">
                <a14:useLocalDpi xmlns:a14="http://schemas.microsoft.com/office/drawing/2010/main" val="0"/>
              </a:ext>
            </a:extLst>
          </a:blip>
          <a:srcRect l="19900" t="-1370" r="40616" b="1370"/>
          <a:stretch/>
        </p:blipFill>
        <p:spPr bwMode="auto">
          <a:xfrm>
            <a:off x="0" y="-106471"/>
            <a:ext cx="3951604" cy="69644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420394" y="359718"/>
            <a:ext cx="1907177"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软件部分</a:t>
            </a:r>
          </a:p>
        </p:txBody>
      </p:sp>
      <p:pic>
        <p:nvPicPr>
          <p:cNvPr id="7" name="图形 6" descr="合上的书"/>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21220" y="133350"/>
            <a:ext cx="914400" cy="914400"/>
          </a:xfrm>
          <a:prstGeom prst="rect">
            <a:avLst/>
          </a:prstGeom>
        </p:spPr>
      </p:pic>
      <p:pic>
        <p:nvPicPr>
          <p:cNvPr id="8" name="图形 7"/>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838055" y="42545"/>
            <a:ext cx="2273674" cy="431657"/>
          </a:xfrm>
          <a:prstGeom prst="rect">
            <a:avLst/>
          </a:prstGeom>
        </p:spPr>
      </p:pic>
      <p:sp>
        <p:nvSpPr>
          <p:cNvPr id="11" name="文本框 10"/>
          <p:cNvSpPr txBox="1"/>
          <p:nvPr/>
        </p:nvSpPr>
        <p:spPr>
          <a:xfrm>
            <a:off x="5108274" y="5939002"/>
            <a:ext cx="1975452" cy="369332"/>
          </a:xfrm>
          <a:prstGeom prst="rect">
            <a:avLst/>
          </a:prstGeom>
          <a:noFill/>
        </p:spPr>
        <p:txBody>
          <a:bodyPr wrap="square">
            <a:spAutoFit/>
          </a:bodyPr>
          <a:lstStyle/>
          <a:p>
            <a:r>
              <a:rPr lang="zh-CN" altLang="zh-CN" sz="1800" b="1" kern="100" dirty="0">
                <a:effectLst/>
                <a:ea typeface="宋体" panose="02010600030101010101" pitchFamily="2" charset="-122"/>
                <a:cs typeface="Times New Roman" panose="02020603050405020304" pitchFamily="18" charset="0"/>
              </a:rPr>
              <a:t>系统软件流程图</a:t>
            </a:r>
            <a:endParaRPr lang="zh-CN" altLang="en-US" dirty="0"/>
          </a:p>
        </p:txBody>
      </p:sp>
      <p:pic>
        <p:nvPicPr>
          <p:cNvPr id="3" name="图片 2">
            <a:extLst>
              <a:ext uri="{FF2B5EF4-FFF2-40B4-BE49-F238E27FC236}">
                <a16:creationId xmlns:a16="http://schemas.microsoft.com/office/drawing/2014/main" id="{4624CF7F-A5FB-F20B-017C-314B651D4851}"/>
              </a:ext>
            </a:extLst>
          </p:cNvPr>
          <p:cNvPicPr>
            <a:picLocks noChangeAspect="1"/>
          </p:cNvPicPr>
          <p:nvPr/>
        </p:nvPicPr>
        <p:blipFill>
          <a:blip r:embed="rId6"/>
          <a:stretch>
            <a:fillRect/>
          </a:stretch>
        </p:blipFill>
        <p:spPr>
          <a:xfrm>
            <a:off x="1713935" y="951448"/>
            <a:ext cx="8764130" cy="495510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83F1B12A-8658-265C-5EE0-D7B4E723E6F0}"/>
              </a:ext>
            </a:extLst>
          </p:cNvPr>
          <p:cNvPicPr>
            <a:picLocks noChangeAspect="1"/>
          </p:cNvPicPr>
          <p:nvPr/>
        </p:nvPicPr>
        <p:blipFill>
          <a:blip r:embed="rId2"/>
          <a:stretch>
            <a:fillRect/>
          </a:stretch>
        </p:blipFill>
        <p:spPr>
          <a:xfrm>
            <a:off x="4456319" y="1259796"/>
            <a:ext cx="6291013" cy="4431978"/>
          </a:xfrm>
          <a:prstGeom prst="rect">
            <a:avLst/>
          </a:prstGeom>
        </p:spPr>
      </p:pic>
      <p:graphicFrame>
        <p:nvGraphicFramePr>
          <p:cNvPr id="5" name="图示 4"/>
          <p:cNvGraphicFramePr/>
          <p:nvPr>
            <p:extLst>
              <p:ext uri="{D42A27DB-BD31-4B8C-83A1-F6EECF244321}">
                <p14:modId xmlns:p14="http://schemas.microsoft.com/office/powerpoint/2010/main" val="2778530276"/>
              </p:ext>
            </p:extLst>
          </p:nvPr>
        </p:nvGraphicFramePr>
        <p:xfrm>
          <a:off x="-335090" y="1454959"/>
          <a:ext cx="6735890" cy="39480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框 5"/>
          <p:cNvSpPr txBox="1"/>
          <p:nvPr/>
        </p:nvSpPr>
        <p:spPr>
          <a:xfrm>
            <a:off x="1384768" y="359719"/>
            <a:ext cx="3422010"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软件部分</a:t>
            </a:r>
            <a:r>
              <a:rPr lang="en-US" altLang="zh-CN" sz="2400" dirty="0">
                <a:latin typeface="思源黑体 Medium" panose="020B0600000000000000" pitchFamily="34" charset="-122"/>
                <a:ea typeface="思源黑体 Medium" panose="020B0600000000000000" pitchFamily="34" charset="-122"/>
              </a:rPr>
              <a:t>——LCD</a:t>
            </a:r>
            <a:r>
              <a:rPr lang="zh-CN" altLang="en-US" sz="2400" dirty="0">
                <a:latin typeface="思源黑体 Medium" panose="020B0600000000000000" pitchFamily="34" charset="-122"/>
                <a:ea typeface="思源黑体 Medium" panose="020B0600000000000000" pitchFamily="34" charset="-122"/>
              </a:rPr>
              <a:t>屏幕</a:t>
            </a:r>
          </a:p>
        </p:txBody>
      </p:sp>
      <p:pic>
        <p:nvPicPr>
          <p:cNvPr id="7" name="图形 6" descr="合上的书"/>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21220" y="133350"/>
            <a:ext cx="914400" cy="914400"/>
          </a:xfrm>
          <a:prstGeom prst="rect">
            <a:avLst/>
          </a:prstGeom>
        </p:spPr>
      </p:pic>
      <p:pic>
        <p:nvPicPr>
          <p:cNvPr id="2" name="图形 1"/>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838055" y="42545"/>
            <a:ext cx="2273674" cy="431657"/>
          </a:xfrm>
          <a:prstGeom prst="rect">
            <a:avLst/>
          </a:prstGeom>
        </p:spPr>
      </p:pic>
      <p:pic>
        <p:nvPicPr>
          <p:cNvPr id="3" name="图片 2">
            <a:extLst>
              <a:ext uri="{FF2B5EF4-FFF2-40B4-BE49-F238E27FC236}">
                <a16:creationId xmlns:a16="http://schemas.microsoft.com/office/drawing/2014/main" id="{6666FD58-822C-EBEC-C5D4-D025457E9ACF}"/>
              </a:ext>
            </a:extLst>
          </p:cNvPr>
          <p:cNvPicPr>
            <a:picLocks noChangeAspect="1"/>
          </p:cNvPicPr>
          <p:nvPr/>
        </p:nvPicPr>
        <p:blipFill>
          <a:blip r:embed="rId12"/>
          <a:stretch>
            <a:fillRect/>
          </a:stretch>
        </p:blipFill>
        <p:spPr>
          <a:xfrm>
            <a:off x="4456319" y="1259794"/>
            <a:ext cx="7142783" cy="4431977"/>
          </a:xfrm>
          <a:prstGeom prst="rect">
            <a:avLst/>
          </a:prstGeom>
        </p:spPr>
      </p:pic>
      <p:pic>
        <p:nvPicPr>
          <p:cNvPr id="9" name="图片 8"/>
          <p:cNvPicPr>
            <a:picLocks noChangeAspect="1"/>
          </p:cNvPicPr>
          <p:nvPr/>
        </p:nvPicPr>
        <p:blipFill>
          <a:blip r:embed="rId13"/>
          <a:srcRect r="7686"/>
          <a:stretch/>
        </p:blipFill>
        <p:spPr>
          <a:xfrm>
            <a:off x="4456319" y="1259794"/>
            <a:ext cx="7142782" cy="4435489"/>
          </a:xfrm>
          <a:prstGeom prst="rect">
            <a:avLst/>
          </a:prstGeom>
        </p:spPr>
      </p:pic>
      <p:pic>
        <p:nvPicPr>
          <p:cNvPr id="10" name="图片 9"/>
          <p:cNvPicPr>
            <a:picLocks noChangeAspect="1"/>
          </p:cNvPicPr>
          <p:nvPr/>
        </p:nvPicPr>
        <p:blipFill>
          <a:blip r:embed="rId14"/>
          <a:stretch>
            <a:fillRect/>
          </a:stretch>
        </p:blipFill>
        <p:spPr>
          <a:xfrm>
            <a:off x="4456319" y="1259794"/>
            <a:ext cx="7142782" cy="458986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circle(in)">
                                      <p:cBhvr>
                                        <p:cTn id="22" dur="20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5A45D9E1-A0A8-4BB3-8B95-B1FB3ABC0572}"/>
              </a:ext>
            </a:extLst>
          </p:cNvPr>
          <p:cNvPicPr>
            <a:picLocks noChangeAspect="1"/>
          </p:cNvPicPr>
          <p:nvPr/>
        </p:nvPicPr>
        <p:blipFill>
          <a:blip r:embed="rId2"/>
          <a:srcRect l="15422"/>
          <a:stretch/>
        </p:blipFill>
        <p:spPr>
          <a:xfrm>
            <a:off x="6041775" y="42545"/>
            <a:ext cx="4370671" cy="6858000"/>
          </a:xfrm>
          <a:prstGeom prst="rect">
            <a:avLst/>
          </a:prstGeom>
        </p:spPr>
      </p:pic>
      <p:pic>
        <p:nvPicPr>
          <p:cNvPr id="5" name="图片 4">
            <a:extLst>
              <a:ext uri="{FF2B5EF4-FFF2-40B4-BE49-F238E27FC236}">
                <a16:creationId xmlns:a16="http://schemas.microsoft.com/office/drawing/2014/main" id="{1819F1EB-5CE3-3239-F34E-A28A728FA4C0}"/>
              </a:ext>
            </a:extLst>
          </p:cNvPr>
          <p:cNvPicPr>
            <a:picLocks noChangeAspect="1"/>
          </p:cNvPicPr>
          <p:nvPr/>
        </p:nvPicPr>
        <p:blipFill>
          <a:blip r:embed="rId3"/>
          <a:stretch>
            <a:fillRect/>
          </a:stretch>
        </p:blipFill>
        <p:spPr>
          <a:xfrm>
            <a:off x="289348" y="1170622"/>
            <a:ext cx="5617222" cy="5407450"/>
          </a:xfrm>
          <a:prstGeom prst="rect">
            <a:avLst/>
          </a:prstGeom>
        </p:spPr>
      </p:pic>
      <p:sp>
        <p:nvSpPr>
          <p:cNvPr id="2" name="文本框 1"/>
          <p:cNvSpPr txBox="1"/>
          <p:nvPr/>
        </p:nvSpPr>
        <p:spPr>
          <a:xfrm>
            <a:off x="1062876" y="465887"/>
            <a:ext cx="4013627"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软件部分</a:t>
            </a:r>
            <a:r>
              <a:rPr lang="en-US" altLang="zh-CN" sz="2400" dirty="0">
                <a:latin typeface="思源黑体 Medium" panose="020B0600000000000000" pitchFamily="34" charset="-122"/>
                <a:ea typeface="思源黑体 Medium" panose="020B0600000000000000" pitchFamily="34" charset="-122"/>
              </a:rPr>
              <a:t>——</a:t>
            </a:r>
            <a:r>
              <a:rPr lang="zh-CN" altLang="en-US" sz="2400" dirty="0">
                <a:latin typeface="思源黑体 Medium" panose="020B0600000000000000" pitchFamily="34" charset="-122"/>
                <a:ea typeface="思源黑体 Medium" panose="020B0600000000000000" pitchFamily="34" charset="-122"/>
              </a:rPr>
              <a:t>天问模块</a:t>
            </a:r>
          </a:p>
        </p:txBody>
      </p:sp>
      <p:pic>
        <p:nvPicPr>
          <p:cNvPr id="3" name="图形 2" descr="合上的书"/>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65824" y="235053"/>
            <a:ext cx="914400" cy="914400"/>
          </a:xfrm>
          <a:prstGeom prst="rect">
            <a:avLst/>
          </a:prstGeom>
        </p:spPr>
      </p:pic>
      <p:pic>
        <p:nvPicPr>
          <p:cNvPr id="8" name="图形 7"/>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838055" y="42545"/>
            <a:ext cx="2273674" cy="431657"/>
          </a:xfrm>
          <a:prstGeom prst="rect">
            <a:avLst/>
          </a:prstGeom>
        </p:spPr>
      </p:pic>
      <p:sp>
        <p:nvSpPr>
          <p:cNvPr id="13" name="文本框 12"/>
          <p:cNvSpPr txBox="1"/>
          <p:nvPr/>
        </p:nvSpPr>
        <p:spPr>
          <a:xfrm>
            <a:off x="3485815" y="948721"/>
            <a:ext cx="1565753" cy="646331"/>
          </a:xfrm>
          <a:prstGeom prst="rect">
            <a:avLst/>
          </a:prstGeom>
          <a:noFill/>
        </p:spPr>
        <p:txBody>
          <a:bodyPr wrap="square" rtlCol="0">
            <a:spAutoFit/>
          </a:bodyPr>
          <a:lstStyle/>
          <a:p>
            <a:r>
              <a:rPr lang="zh-CN" altLang="zh-CN" sz="1800" b="1" kern="100" dirty="0">
                <a:effectLst/>
                <a:ea typeface="宋体" panose="02010600030101010101" pitchFamily="2" charset="-122"/>
                <a:cs typeface="Times New Roman" panose="02020603050405020304" pitchFamily="18" charset="0"/>
              </a:rPr>
              <a:t>处理</a:t>
            </a:r>
            <a:r>
              <a:rPr lang="zh-CN" altLang="en-US" sz="1800" b="1" kern="100" dirty="0">
                <a:effectLst/>
                <a:ea typeface="宋体" panose="02010600030101010101" pitchFamily="2" charset="-122"/>
                <a:cs typeface="Times New Roman" panose="02020603050405020304" pitchFamily="18" charset="0"/>
              </a:rPr>
              <a:t>天问</a:t>
            </a:r>
            <a:r>
              <a:rPr lang="en-US" altLang="zh-CN" sz="1800" b="1" kern="100" dirty="0">
                <a:effectLst/>
                <a:ea typeface="宋体" panose="02010600030101010101" pitchFamily="2" charset="-122"/>
                <a:cs typeface="Times New Roman" panose="02020603050405020304" pitchFamily="18" charset="0"/>
              </a:rPr>
              <a:t>51</a:t>
            </a:r>
            <a:r>
              <a:rPr lang="zh-CN" altLang="zh-CN" sz="1800" b="1" kern="100" dirty="0">
                <a:effectLst/>
                <a:ea typeface="宋体" panose="02010600030101010101" pitchFamily="2" charset="-122"/>
                <a:cs typeface="Times New Roman" panose="02020603050405020304" pitchFamily="18" charset="0"/>
              </a:rPr>
              <a:t>发送来的数据</a:t>
            </a:r>
            <a:endParaRPr lang="zh-CN" altLang="en-US" dirty="0"/>
          </a:p>
        </p:txBody>
      </p:sp>
      <p:sp>
        <p:nvSpPr>
          <p:cNvPr id="20" name="矩形 19"/>
          <p:cNvSpPr/>
          <p:nvPr/>
        </p:nvSpPr>
        <p:spPr>
          <a:xfrm>
            <a:off x="642214" y="1677409"/>
            <a:ext cx="4716799" cy="195065"/>
          </a:xfrm>
          <a:prstGeom prst="rect">
            <a:avLst/>
          </a:prstGeom>
          <a:no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642214" y="2365655"/>
            <a:ext cx="4716800" cy="242634"/>
          </a:xfrm>
          <a:prstGeom prst="rect">
            <a:avLst/>
          </a:prstGeom>
          <a:no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642214" y="3128176"/>
            <a:ext cx="4716800" cy="202496"/>
          </a:xfrm>
          <a:prstGeom prst="rect">
            <a:avLst/>
          </a:prstGeom>
          <a:no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642214" y="3876898"/>
            <a:ext cx="4716800" cy="199223"/>
          </a:xfrm>
          <a:prstGeom prst="rect">
            <a:avLst/>
          </a:prstGeom>
          <a:no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642214" y="4599280"/>
            <a:ext cx="4716800" cy="225564"/>
          </a:xfrm>
          <a:prstGeom prst="rect">
            <a:avLst/>
          </a:prstGeom>
          <a:no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642214" y="5137501"/>
            <a:ext cx="4716800" cy="225564"/>
          </a:xfrm>
          <a:prstGeom prst="rect">
            <a:avLst/>
          </a:prstGeom>
          <a:no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0392024" y="973718"/>
            <a:ext cx="1694756" cy="646331"/>
          </a:xfrm>
          <a:prstGeom prst="rect">
            <a:avLst/>
          </a:prstGeom>
          <a:noFill/>
        </p:spPr>
        <p:txBody>
          <a:bodyPr wrap="square">
            <a:spAutoFit/>
          </a:bodyPr>
          <a:lstStyle/>
          <a:p>
            <a:r>
              <a:rPr lang="zh-CN" altLang="en-US" sz="1800" b="1" kern="100" dirty="0">
                <a:effectLst/>
                <a:ea typeface="宋体" panose="02010600030101010101" pitchFamily="2" charset="-122"/>
                <a:cs typeface="Times New Roman" panose="02020603050405020304" pitchFamily="18" charset="0"/>
              </a:rPr>
              <a:t>天问</a:t>
            </a:r>
            <a:r>
              <a:rPr lang="en-US" altLang="zh-CN" sz="1800" b="1" kern="100" dirty="0">
                <a:effectLst/>
                <a:ea typeface="宋体" panose="02010600030101010101" pitchFamily="2" charset="-122"/>
                <a:cs typeface="Times New Roman" panose="02020603050405020304" pitchFamily="18" charset="0"/>
              </a:rPr>
              <a:t>51</a:t>
            </a:r>
            <a:r>
              <a:rPr lang="zh-CN" altLang="en-US" b="1" kern="100" dirty="0">
                <a:ea typeface="宋体" panose="02010600030101010101" pitchFamily="2" charset="-122"/>
                <a:cs typeface="Times New Roman" panose="02020603050405020304" pitchFamily="18" charset="0"/>
              </a:rPr>
              <a:t>通过串口发送字符串</a:t>
            </a:r>
            <a:endParaRPr lang="zh-CN" altLang="en-US" dirty="0"/>
          </a:p>
        </p:txBody>
      </p:sp>
      <p:sp>
        <p:nvSpPr>
          <p:cNvPr id="9" name="矩形 8">
            <a:extLst>
              <a:ext uri="{FF2B5EF4-FFF2-40B4-BE49-F238E27FC236}">
                <a16:creationId xmlns:a16="http://schemas.microsoft.com/office/drawing/2014/main" id="{C3A397CC-4FB7-3457-534F-F706B541A45B}"/>
              </a:ext>
            </a:extLst>
          </p:cNvPr>
          <p:cNvSpPr/>
          <p:nvPr/>
        </p:nvSpPr>
        <p:spPr>
          <a:xfrm>
            <a:off x="642213" y="5640488"/>
            <a:ext cx="4716801" cy="250109"/>
          </a:xfrm>
          <a:prstGeom prst="rect">
            <a:avLst/>
          </a:prstGeom>
          <a:no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AC949B31-F198-A2F6-1C35-D65D66597173}"/>
              </a:ext>
            </a:extLst>
          </p:cNvPr>
          <p:cNvSpPr/>
          <p:nvPr/>
        </p:nvSpPr>
        <p:spPr>
          <a:xfrm>
            <a:off x="642214" y="6133668"/>
            <a:ext cx="4716801" cy="250110"/>
          </a:xfrm>
          <a:prstGeom prst="rect">
            <a:avLst/>
          </a:prstGeom>
          <a:no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5A08B0-EB0A-EF57-9F3D-29C5FC03F373}"/>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F70AB204-A17F-08F8-6CBB-9B13E2D14E62}"/>
              </a:ext>
            </a:extLst>
          </p:cNvPr>
          <p:cNvSpPr txBox="1"/>
          <p:nvPr/>
        </p:nvSpPr>
        <p:spPr>
          <a:xfrm>
            <a:off x="1062876" y="465887"/>
            <a:ext cx="4716799" cy="461665"/>
          </a:xfrm>
          <a:prstGeom prst="rect">
            <a:avLst/>
          </a:prstGeom>
          <a:noFill/>
        </p:spPr>
        <p:txBody>
          <a:bodyPr wrap="square" rtlCol="0">
            <a:spAutoFit/>
          </a:bodyPr>
          <a:lstStyle/>
          <a:p>
            <a:r>
              <a:rPr lang="zh-CN" altLang="en-US" sz="2400" dirty="0">
                <a:latin typeface="思源黑体 Medium" panose="020B0600000000000000" pitchFamily="34" charset="-122"/>
                <a:ea typeface="思源黑体 Medium" panose="020B0600000000000000" pitchFamily="34" charset="-122"/>
              </a:rPr>
              <a:t>软件部分</a:t>
            </a:r>
            <a:r>
              <a:rPr lang="en-US" altLang="zh-CN" sz="2400" dirty="0">
                <a:latin typeface="思源黑体 Medium" panose="020B0600000000000000" pitchFamily="34" charset="-122"/>
                <a:ea typeface="思源黑体 Medium" panose="020B0600000000000000" pitchFamily="34" charset="-122"/>
              </a:rPr>
              <a:t>——ESP01S WIFI</a:t>
            </a:r>
            <a:r>
              <a:rPr lang="zh-CN" altLang="en-US" sz="2400" dirty="0">
                <a:latin typeface="思源黑体 Medium" panose="020B0600000000000000" pitchFamily="34" charset="-122"/>
                <a:ea typeface="思源黑体 Medium" panose="020B0600000000000000" pitchFamily="34" charset="-122"/>
              </a:rPr>
              <a:t>模块</a:t>
            </a:r>
          </a:p>
        </p:txBody>
      </p:sp>
      <p:pic>
        <p:nvPicPr>
          <p:cNvPr id="3" name="图形 2" descr="合上的书">
            <a:extLst>
              <a:ext uri="{FF2B5EF4-FFF2-40B4-BE49-F238E27FC236}">
                <a16:creationId xmlns:a16="http://schemas.microsoft.com/office/drawing/2014/main" id="{4184657A-22F2-7326-100A-9A7C3696028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65824" y="235053"/>
            <a:ext cx="914400" cy="914400"/>
          </a:xfrm>
          <a:prstGeom prst="rect">
            <a:avLst/>
          </a:prstGeom>
        </p:spPr>
      </p:pic>
      <p:pic>
        <p:nvPicPr>
          <p:cNvPr id="8" name="图形 7">
            <a:extLst>
              <a:ext uri="{FF2B5EF4-FFF2-40B4-BE49-F238E27FC236}">
                <a16:creationId xmlns:a16="http://schemas.microsoft.com/office/drawing/2014/main" id="{B76CF128-3032-D6C3-2CB0-7A781D7B06E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838055" y="42545"/>
            <a:ext cx="2273674" cy="431657"/>
          </a:xfrm>
          <a:prstGeom prst="rect">
            <a:avLst/>
          </a:prstGeom>
        </p:spPr>
      </p:pic>
      <p:sp>
        <p:nvSpPr>
          <p:cNvPr id="28" name="文本框 27">
            <a:extLst>
              <a:ext uri="{FF2B5EF4-FFF2-40B4-BE49-F238E27FC236}">
                <a16:creationId xmlns:a16="http://schemas.microsoft.com/office/drawing/2014/main" id="{ECAC4231-4475-9484-206B-DE76C017C339}"/>
              </a:ext>
            </a:extLst>
          </p:cNvPr>
          <p:cNvSpPr txBox="1"/>
          <p:nvPr/>
        </p:nvSpPr>
        <p:spPr>
          <a:xfrm>
            <a:off x="169882" y="1158386"/>
            <a:ext cx="2857501" cy="4615944"/>
          </a:xfrm>
          <a:prstGeom prst="rect">
            <a:avLst/>
          </a:prstGeom>
          <a:noFill/>
        </p:spPr>
        <p:txBody>
          <a:bodyPr wrap="square">
            <a:spAutoFit/>
          </a:bodyPr>
          <a:lstStyle/>
          <a:p>
            <a:pPr algn="just">
              <a:lnSpc>
                <a:spcPct val="150000"/>
              </a:lnSpc>
            </a:pPr>
            <a:r>
              <a:rPr lang="en-US" altLang="zh-CN" kern="100" dirty="0">
                <a:effectLst/>
                <a:ea typeface="宋体" panose="02010600030101010101" pitchFamily="2" charset="-122"/>
              </a:rPr>
              <a:t>        ESP01S</a:t>
            </a:r>
            <a:r>
              <a:rPr lang="zh-CN" altLang="zh-CN" kern="100" dirty="0">
                <a:effectLst/>
                <a:ea typeface="宋体" panose="02010600030101010101" pitchFamily="2" charset="-122"/>
              </a:rPr>
              <a:t>烧录</a:t>
            </a:r>
            <a:r>
              <a:rPr lang="en-US" altLang="zh-CN" kern="100" dirty="0">
                <a:effectLst/>
                <a:ea typeface="宋体" panose="02010600030101010101" pitchFamily="2" charset="-122"/>
              </a:rPr>
              <a:t>MQTT</a:t>
            </a:r>
            <a:r>
              <a:rPr lang="zh-CN" altLang="zh-CN" kern="100" dirty="0">
                <a:effectLst/>
                <a:ea typeface="宋体" panose="02010600030101010101" pitchFamily="2" charset="-122"/>
              </a:rPr>
              <a:t>的固件库后才可以进行</a:t>
            </a:r>
            <a:r>
              <a:rPr lang="en-US" altLang="zh-CN" kern="100" dirty="0">
                <a:effectLst/>
                <a:ea typeface="宋体" panose="02010600030101010101" pitchFamily="2" charset="-122"/>
              </a:rPr>
              <a:t>MQTT</a:t>
            </a:r>
            <a:r>
              <a:rPr lang="zh-CN" altLang="zh-CN" kern="100" dirty="0">
                <a:effectLst/>
                <a:ea typeface="宋体" panose="02010600030101010101" pitchFamily="2" charset="-122"/>
              </a:rPr>
              <a:t>开发。先完成</a:t>
            </a:r>
            <a:r>
              <a:rPr lang="en-US" altLang="zh-CN" kern="100" dirty="0">
                <a:effectLst/>
                <a:ea typeface="宋体" panose="02010600030101010101" pitchFamily="2" charset="-122"/>
              </a:rPr>
              <a:t>ESP01S</a:t>
            </a:r>
            <a:r>
              <a:rPr lang="zh-CN" altLang="zh-CN" kern="100" dirty="0">
                <a:effectLst/>
                <a:ea typeface="宋体" panose="02010600030101010101" pitchFamily="2" charset="-122"/>
              </a:rPr>
              <a:t>对应串口引脚的初始化后， </a:t>
            </a:r>
            <a:r>
              <a:rPr lang="en-US" altLang="zh-CN" kern="100" dirty="0">
                <a:effectLst/>
                <a:ea typeface="宋体" panose="02010600030101010101" pitchFamily="2" charset="-122"/>
              </a:rPr>
              <a:t>ESP8266_StaTcpClient()</a:t>
            </a:r>
            <a:r>
              <a:rPr lang="zh-CN" altLang="zh-CN" kern="100" dirty="0">
                <a:effectLst/>
                <a:ea typeface="宋体" panose="02010600030101010101" pitchFamily="2" charset="-122"/>
              </a:rPr>
              <a:t>使用，让</a:t>
            </a:r>
            <a:r>
              <a:rPr lang="en-US" altLang="zh-CN" kern="100" dirty="0">
                <a:effectLst/>
                <a:ea typeface="宋体" panose="02010600030101010101" pitchFamily="2" charset="-122"/>
              </a:rPr>
              <a:t>ESP01S</a:t>
            </a:r>
            <a:r>
              <a:rPr lang="zh-CN" altLang="zh-CN" kern="100" dirty="0">
                <a:effectLst/>
                <a:ea typeface="宋体" panose="02010600030101010101" pitchFamily="2" charset="-122"/>
              </a:rPr>
              <a:t>，连接</a:t>
            </a:r>
            <a:r>
              <a:rPr lang="en-US" altLang="zh-CN" kern="100" dirty="0">
                <a:effectLst/>
                <a:ea typeface="宋体" panose="02010600030101010101" pitchFamily="2" charset="-122"/>
              </a:rPr>
              <a:t>WIFI</a:t>
            </a:r>
            <a:r>
              <a:rPr lang="zh-CN" altLang="zh-CN" kern="100" dirty="0">
                <a:effectLst/>
                <a:ea typeface="宋体" panose="02010600030101010101" pitchFamily="2" charset="-122"/>
              </a:rPr>
              <a:t>，调用知心天气的</a:t>
            </a:r>
            <a:r>
              <a:rPr lang="en-US" altLang="zh-CN" kern="100" dirty="0">
                <a:effectLst/>
                <a:ea typeface="宋体" panose="02010600030101010101" pitchFamily="2" charset="-122"/>
              </a:rPr>
              <a:t>API</a:t>
            </a:r>
            <a:r>
              <a:rPr lang="zh-CN" altLang="zh-CN" kern="100" dirty="0">
                <a:effectLst/>
                <a:ea typeface="宋体" panose="02010600030101010101" pitchFamily="2" charset="-122"/>
              </a:rPr>
              <a:t>获取时间、天气、地点等数据，再连接阿里云平台的</a:t>
            </a:r>
            <a:r>
              <a:rPr lang="en-US" altLang="zh-CN" kern="100" dirty="0">
                <a:effectLst/>
                <a:ea typeface="宋体" panose="02010600030101010101" pitchFamily="2" charset="-122"/>
              </a:rPr>
              <a:t>MQTT</a:t>
            </a:r>
            <a:r>
              <a:rPr lang="zh-CN" altLang="zh-CN" kern="100" dirty="0">
                <a:effectLst/>
                <a:ea typeface="宋体" panose="02010600030101010101" pitchFamily="2" charset="-122"/>
              </a:rPr>
              <a:t>，并订阅对应的主题，完成数据传输链路的构建。</a:t>
            </a:r>
          </a:p>
        </p:txBody>
      </p:sp>
      <p:pic>
        <p:nvPicPr>
          <p:cNvPr id="4" name="图片 3">
            <a:extLst>
              <a:ext uri="{FF2B5EF4-FFF2-40B4-BE49-F238E27FC236}">
                <a16:creationId xmlns:a16="http://schemas.microsoft.com/office/drawing/2014/main" id="{5BDC9BDA-D0BA-1FB5-9AD3-3186499BDE74}"/>
              </a:ext>
            </a:extLst>
          </p:cNvPr>
          <p:cNvPicPr>
            <a:picLocks noChangeAspect="1"/>
          </p:cNvPicPr>
          <p:nvPr/>
        </p:nvPicPr>
        <p:blipFill>
          <a:blip r:embed="rId6"/>
          <a:stretch>
            <a:fillRect/>
          </a:stretch>
        </p:blipFill>
        <p:spPr>
          <a:xfrm>
            <a:off x="3079920" y="1753148"/>
            <a:ext cx="4502664" cy="2247352"/>
          </a:xfrm>
          <a:prstGeom prst="rect">
            <a:avLst/>
          </a:prstGeom>
        </p:spPr>
      </p:pic>
      <p:pic>
        <p:nvPicPr>
          <p:cNvPr id="6" name="图片 5">
            <a:extLst>
              <a:ext uri="{FF2B5EF4-FFF2-40B4-BE49-F238E27FC236}">
                <a16:creationId xmlns:a16="http://schemas.microsoft.com/office/drawing/2014/main" id="{38350122-7CFD-B6BF-1DBD-28F437740E12}"/>
              </a:ext>
            </a:extLst>
          </p:cNvPr>
          <p:cNvPicPr>
            <a:picLocks noChangeAspect="1"/>
          </p:cNvPicPr>
          <p:nvPr/>
        </p:nvPicPr>
        <p:blipFill>
          <a:blip r:embed="rId7"/>
          <a:stretch>
            <a:fillRect/>
          </a:stretch>
        </p:blipFill>
        <p:spPr>
          <a:xfrm>
            <a:off x="3027383" y="4355705"/>
            <a:ext cx="9125483" cy="1418625"/>
          </a:xfrm>
          <a:prstGeom prst="rect">
            <a:avLst/>
          </a:prstGeom>
        </p:spPr>
      </p:pic>
      <p:pic>
        <p:nvPicPr>
          <p:cNvPr id="10" name="图片 9">
            <a:extLst>
              <a:ext uri="{FF2B5EF4-FFF2-40B4-BE49-F238E27FC236}">
                <a16:creationId xmlns:a16="http://schemas.microsoft.com/office/drawing/2014/main" id="{CF8083A9-5076-6873-46EF-F5C7E0681A7C}"/>
              </a:ext>
            </a:extLst>
          </p:cNvPr>
          <p:cNvPicPr>
            <a:picLocks noChangeAspect="1"/>
          </p:cNvPicPr>
          <p:nvPr/>
        </p:nvPicPr>
        <p:blipFill>
          <a:blip r:embed="rId8"/>
          <a:stretch>
            <a:fillRect/>
          </a:stretch>
        </p:blipFill>
        <p:spPr>
          <a:xfrm>
            <a:off x="7697867" y="1753148"/>
            <a:ext cx="4502664" cy="2247352"/>
          </a:xfrm>
          <a:prstGeom prst="rect">
            <a:avLst/>
          </a:prstGeom>
        </p:spPr>
      </p:pic>
      <p:sp>
        <p:nvSpPr>
          <p:cNvPr id="12" name="文本框 11">
            <a:extLst>
              <a:ext uri="{FF2B5EF4-FFF2-40B4-BE49-F238E27FC236}">
                <a16:creationId xmlns:a16="http://schemas.microsoft.com/office/drawing/2014/main" id="{736EE7C7-DF49-E78E-D728-28818CBEBFDE}"/>
              </a:ext>
            </a:extLst>
          </p:cNvPr>
          <p:cNvSpPr txBox="1"/>
          <p:nvPr/>
        </p:nvSpPr>
        <p:spPr>
          <a:xfrm>
            <a:off x="4090307" y="3986371"/>
            <a:ext cx="2209259" cy="276999"/>
          </a:xfrm>
          <a:prstGeom prst="rect">
            <a:avLst/>
          </a:prstGeom>
          <a:noFill/>
        </p:spPr>
        <p:txBody>
          <a:bodyPr wrap="none" rtlCol="0">
            <a:spAutoFit/>
          </a:bodyPr>
          <a:lstStyle/>
          <a:p>
            <a:r>
              <a:rPr lang="zh-CN" altLang="en-US" sz="1200" dirty="0"/>
              <a:t>通过</a:t>
            </a:r>
            <a:r>
              <a:rPr lang="en-US" altLang="zh-CN" sz="1200" dirty="0"/>
              <a:t>AT</a:t>
            </a:r>
            <a:r>
              <a:rPr lang="zh-CN" altLang="en-US" sz="1200" dirty="0"/>
              <a:t>指令连接阿里云服务器</a:t>
            </a:r>
          </a:p>
        </p:txBody>
      </p:sp>
      <p:sp>
        <p:nvSpPr>
          <p:cNvPr id="14" name="文本框 13">
            <a:extLst>
              <a:ext uri="{FF2B5EF4-FFF2-40B4-BE49-F238E27FC236}">
                <a16:creationId xmlns:a16="http://schemas.microsoft.com/office/drawing/2014/main" id="{93A61076-C86E-23F5-C01E-AA0FD67AD58B}"/>
              </a:ext>
            </a:extLst>
          </p:cNvPr>
          <p:cNvSpPr txBox="1"/>
          <p:nvPr/>
        </p:nvSpPr>
        <p:spPr>
          <a:xfrm>
            <a:off x="9124950" y="4002113"/>
            <a:ext cx="1518364" cy="276999"/>
          </a:xfrm>
          <a:prstGeom prst="rect">
            <a:avLst/>
          </a:prstGeom>
          <a:noFill/>
        </p:spPr>
        <p:txBody>
          <a:bodyPr wrap="none" rtlCol="0">
            <a:spAutoFit/>
          </a:bodyPr>
          <a:lstStyle/>
          <a:p>
            <a:r>
              <a:rPr lang="en-US" altLang="zh-CN" sz="1200" dirty="0"/>
              <a:t>MQTT</a:t>
            </a:r>
            <a:r>
              <a:rPr lang="zh-CN" altLang="en-US" sz="1200" dirty="0"/>
              <a:t>数据帧的解析</a:t>
            </a:r>
          </a:p>
        </p:txBody>
      </p:sp>
      <p:sp>
        <p:nvSpPr>
          <p:cNvPr id="15" name="文本框 14">
            <a:extLst>
              <a:ext uri="{FF2B5EF4-FFF2-40B4-BE49-F238E27FC236}">
                <a16:creationId xmlns:a16="http://schemas.microsoft.com/office/drawing/2014/main" id="{125C267F-4405-85E6-4B2C-5B28B2FBB3C1}"/>
              </a:ext>
            </a:extLst>
          </p:cNvPr>
          <p:cNvSpPr txBox="1"/>
          <p:nvPr/>
        </p:nvSpPr>
        <p:spPr>
          <a:xfrm>
            <a:off x="6648450" y="5850923"/>
            <a:ext cx="1518364" cy="276999"/>
          </a:xfrm>
          <a:prstGeom prst="rect">
            <a:avLst/>
          </a:prstGeom>
          <a:noFill/>
        </p:spPr>
        <p:txBody>
          <a:bodyPr wrap="none" rtlCol="0">
            <a:spAutoFit/>
          </a:bodyPr>
          <a:lstStyle/>
          <a:p>
            <a:r>
              <a:rPr lang="en-US" altLang="zh-CN" sz="1200" dirty="0"/>
              <a:t>MQTT</a:t>
            </a:r>
            <a:r>
              <a:rPr lang="zh-CN" altLang="en-US" sz="1200" dirty="0"/>
              <a:t>数据帧的构建</a:t>
            </a:r>
          </a:p>
        </p:txBody>
      </p:sp>
    </p:spTree>
    <p:extLst>
      <p:ext uri="{BB962C8B-B14F-4D97-AF65-F5344CB8AC3E}">
        <p14:creationId xmlns:p14="http://schemas.microsoft.com/office/powerpoint/2010/main" val="1806598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5"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PP_MARK_KEY" val="3d950cb9-3c1d-4e08-b4f0-84721e88c494"/>
  <p:tag name="COMMONDATA" val="eyJoZGlkIjoiYWJmNTAxYTA0NTllZTU0OWY5NWY0MWNlMzBjNGU2OTYifQ=="/>
</p:tagLst>
</file>

<file path=ppt/tags/tag10.xml><?xml version="1.0" encoding="utf-8"?>
<p:tagLst xmlns:a="http://schemas.openxmlformats.org/drawingml/2006/main" xmlns:r="http://schemas.openxmlformats.org/officeDocument/2006/relationships" xmlns:p="http://schemas.openxmlformats.org/presentationml/2006/main">
  <p:tag name="OP_SCP_SHAPE_TYPE" val="Title"/>
  <p:tag name="OP_SCP_ITEM_INDEX" val="1"/>
  <p:tag name="OP_SCP_DEFAULT_TEXT" val="添加标题"/>
</p:tagLst>
</file>

<file path=ppt/tags/tag11.xml><?xml version="1.0" encoding="utf-8"?>
<p:tagLst xmlns:a="http://schemas.openxmlformats.org/drawingml/2006/main" xmlns:r="http://schemas.openxmlformats.org/officeDocument/2006/relationships" xmlns:p="http://schemas.openxmlformats.org/presentationml/2006/main">
  <p:tag name="OP_SCP_SHAPE_TYPE" val="Body"/>
  <p:tag name="OP_SCP_ITEM_INDEX" val="1"/>
  <p:tag name="OP_SCP_DEFAULT_TEXT" val="单击此处添加文本，单击此处添加文本，单击此处添加文本，单击此处添加文本。"/>
</p:tagLst>
</file>

<file path=ppt/tags/tag12.xml><?xml version="1.0" encoding="utf-8"?>
<p:tagLst xmlns:a="http://schemas.openxmlformats.org/drawingml/2006/main" xmlns:r="http://schemas.openxmlformats.org/officeDocument/2006/relationships" xmlns:p="http://schemas.openxmlformats.org/presentationml/2006/main">
  <p:tag name="OP_SCP_ITEM_INDEX" val="2"/>
</p:tagLst>
</file>

<file path=ppt/tags/tag2.xml><?xml version="1.0" encoding="utf-8"?>
<p:tagLst xmlns:a="http://schemas.openxmlformats.org/drawingml/2006/main" xmlns:r="http://schemas.openxmlformats.org/officeDocument/2006/relationships" xmlns:p="http://schemas.openxmlformats.org/presentationml/2006/main">
  <p:tag name="OP_SCP_SHAPE_TYPE" val="Title"/>
  <p:tag name="OP_SCP_ITEM_INDEX" val="2"/>
  <p:tag name="OP_SCP_DEFAULT_TEXT" val="添加标题"/>
</p:tagLst>
</file>

<file path=ppt/tags/tag3.xml><?xml version="1.0" encoding="utf-8"?>
<p:tagLst xmlns:a="http://schemas.openxmlformats.org/drawingml/2006/main" xmlns:r="http://schemas.openxmlformats.org/officeDocument/2006/relationships" xmlns:p="http://schemas.openxmlformats.org/presentationml/2006/main">
  <p:tag name="OP_SCP_SHAPE_TYPE" val="Body"/>
  <p:tag name="OP_SCP_ITEM_INDEX" val="2"/>
  <p:tag name="OP_SCP_DEFAULT_TEXT" val="单击此处添加文本，单击此处添加文本，单击此处添加文本，单击此处添加文本。"/>
</p:tagLst>
</file>

<file path=ppt/tags/tag4.xml><?xml version="1.0" encoding="utf-8"?>
<p:tagLst xmlns:a="http://schemas.openxmlformats.org/drawingml/2006/main" xmlns:r="http://schemas.openxmlformats.org/officeDocument/2006/relationships" xmlns:p="http://schemas.openxmlformats.org/presentationml/2006/main">
  <p:tag name="OP_SCP_ITEM_INDEX" val="3"/>
</p:tagLst>
</file>

<file path=ppt/tags/tag5.xml><?xml version="1.0" encoding="utf-8"?>
<p:tagLst xmlns:a="http://schemas.openxmlformats.org/drawingml/2006/main" xmlns:r="http://schemas.openxmlformats.org/officeDocument/2006/relationships" xmlns:p="http://schemas.openxmlformats.org/presentationml/2006/main">
  <p:tag name="OP_SCP_SHAPE_TYPE" val="Index"/>
  <p:tag name="OP_SCP_ITEM_INDEX" val="2"/>
  <p:tag name="OP_SCP_DEFAULT_TEXT" val="02"/>
</p:tagLst>
</file>

<file path=ppt/tags/tag6.xml><?xml version="1.0" encoding="utf-8"?>
<p:tagLst xmlns:a="http://schemas.openxmlformats.org/drawingml/2006/main" xmlns:r="http://schemas.openxmlformats.org/officeDocument/2006/relationships" xmlns:p="http://schemas.openxmlformats.org/presentationml/2006/main">
  <p:tag name="OP_SCP_SHAPE_TYPE" val="Index"/>
  <p:tag name="OP_SCP_ITEM_INDEX" val="3"/>
  <p:tag name="OP_SCP_DEFAULT_TEXT" val="03"/>
</p:tagLst>
</file>

<file path=ppt/tags/tag7.xml><?xml version="1.0" encoding="utf-8"?>
<p:tagLst xmlns:a="http://schemas.openxmlformats.org/drawingml/2006/main" xmlns:r="http://schemas.openxmlformats.org/officeDocument/2006/relationships" xmlns:p="http://schemas.openxmlformats.org/presentationml/2006/main">
  <p:tag name="OP_SCP_SHAPE_TYPE" val="Title"/>
  <p:tag name="OP_SCP_ITEM_INDEX" val="3"/>
  <p:tag name="OP_SCP_DEFAULT_TEXT" val="添加标题"/>
</p:tagLst>
</file>

<file path=ppt/tags/tag8.xml><?xml version="1.0" encoding="utf-8"?>
<p:tagLst xmlns:a="http://schemas.openxmlformats.org/drawingml/2006/main" xmlns:r="http://schemas.openxmlformats.org/officeDocument/2006/relationships" xmlns:p="http://schemas.openxmlformats.org/presentationml/2006/main">
  <p:tag name="OP_SCP_SHAPE_TYPE" val="Body"/>
  <p:tag name="OP_SCP_ITEM_INDEX" val="3"/>
  <p:tag name="OP_SCP_DEFAULT_TEXT" val="单击此处添加文本，单击此处添加文本，单击此处添加文本，单击此处添加文本。"/>
</p:tagLst>
</file>

<file path=ppt/tags/tag9.xml><?xml version="1.0" encoding="utf-8"?>
<p:tagLst xmlns:a="http://schemas.openxmlformats.org/drawingml/2006/main" xmlns:r="http://schemas.openxmlformats.org/officeDocument/2006/relationships" xmlns:p="http://schemas.openxmlformats.org/presentationml/2006/main">
  <p:tag name="OP_SCP_SHAPE_TYPE" val="Index"/>
  <p:tag name="OP_SCP_ITEM_INDEX" val="1"/>
  <p:tag name="OP_SCP_DEFAULT_TEXT" val="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TotalTime>
  <Words>967</Words>
  <Application>Microsoft Office PowerPoint</Application>
  <PresentationFormat>宽屏</PresentationFormat>
  <Paragraphs>156</Paragraphs>
  <Slides>18</Slides>
  <Notes>0</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18</vt:i4>
      </vt:variant>
    </vt:vector>
  </HeadingPairs>
  <TitlesOfParts>
    <vt:vector size="27" baseType="lpstr">
      <vt:lpstr>等线 Light</vt:lpstr>
      <vt:lpstr>思源黑体 CN Heavy</vt:lpstr>
      <vt:lpstr>思源黑体 CN Medium</vt:lpstr>
      <vt:lpstr>思源黑体 CN Regular</vt:lpstr>
      <vt:lpstr>思源黑体 Medium</vt:lpstr>
      <vt:lpstr>宋体</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李若兰</dc:creator>
  <cp:lastModifiedBy>文成 裴</cp:lastModifiedBy>
  <cp:revision>23</cp:revision>
  <dcterms:created xsi:type="dcterms:W3CDTF">2023-05-28T14:53:00Z</dcterms:created>
  <dcterms:modified xsi:type="dcterms:W3CDTF">2024-12-23T05:35:09Z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EA814F25865948758CC79DF72F78CAF0_12</vt:lpwstr>
  </property>
  <property fmtid="{D5CDD505-2E9C-101B-9397-08002B2CF9AE}" pid="3" name="KSOProductBuildVer">
    <vt:lpwstr>2052-12.1.0.19302</vt:lpwstr>
  </property>
</Properties>
</file>

<file path=docProps/thumbnail.jpeg>
</file>